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notesMasterIdLst>
    <p:notesMasterId r:id="rId39"/>
  </p:notesMasterIdLst>
  <p:sldIdLst>
    <p:sldId id="1229" r:id="rId2"/>
    <p:sldId id="1507" r:id="rId3"/>
    <p:sldId id="1521" r:id="rId4"/>
    <p:sldId id="1530" r:id="rId5"/>
    <p:sldId id="1522" r:id="rId6"/>
    <p:sldId id="1523" r:id="rId7"/>
    <p:sldId id="1232" r:id="rId8"/>
    <p:sldId id="1524" r:id="rId9"/>
    <p:sldId id="1525" r:id="rId10"/>
    <p:sldId id="1526" r:id="rId11"/>
    <p:sldId id="1527" r:id="rId12"/>
    <p:sldId id="1528" r:id="rId13"/>
    <p:sldId id="1529" r:id="rId14"/>
    <p:sldId id="1514" r:id="rId15"/>
    <p:sldId id="1478" r:id="rId16"/>
    <p:sldId id="1499" r:id="rId17"/>
    <p:sldId id="1482" r:id="rId18"/>
    <p:sldId id="1269" r:id="rId19"/>
    <p:sldId id="1477" r:id="rId20"/>
    <p:sldId id="1509" r:id="rId21"/>
    <p:sldId id="1487" r:id="rId22"/>
    <p:sldId id="1488" r:id="rId23"/>
    <p:sldId id="1493" r:id="rId24"/>
    <p:sldId id="1494" r:id="rId25"/>
    <p:sldId id="1489" r:id="rId26"/>
    <p:sldId id="1490" r:id="rId27"/>
    <p:sldId id="1491" r:id="rId28"/>
    <p:sldId id="1492" r:id="rId29"/>
    <p:sldId id="1497" r:id="rId30"/>
    <p:sldId id="1495" r:id="rId31"/>
    <p:sldId id="1500" r:id="rId32"/>
    <p:sldId id="1517" r:id="rId33"/>
    <p:sldId id="1518" r:id="rId34"/>
    <p:sldId id="1520" r:id="rId35"/>
    <p:sldId id="1501" r:id="rId36"/>
    <p:sldId id="1505" r:id="rId37"/>
    <p:sldId id="1506" r:id="rId3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BB62B"/>
    <a:srgbClr val="364D65"/>
    <a:srgbClr val="19232E"/>
    <a:srgbClr val="2F2F2F"/>
    <a:srgbClr val="FBC81F"/>
    <a:srgbClr val="2C4054"/>
    <a:srgbClr val="FADF35"/>
    <a:srgbClr val="666666"/>
    <a:srgbClr val="B78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0890" autoAdjust="0"/>
  </p:normalViewPr>
  <p:slideViewPr>
    <p:cSldViewPr snapToGrid="0" snapToObjects="1">
      <p:cViewPr varScale="1">
        <p:scale>
          <a:sx n="37" d="100"/>
          <a:sy n="37" d="100"/>
        </p:scale>
        <p:origin x="121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osław Maziarka" userId="8f149c1acd4a3231" providerId="LiveId" clId="{71876AE6-F474-4132-9F7C-12491DD98D4B}"/>
    <pc:docChg chg="custSel addSld modSld">
      <pc:chgData name="Radosław Maziarka" userId="8f149c1acd4a3231" providerId="LiveId" clId="{71876AE6-F474-4132-9F7C-12491DD98D4B}" dt="2018-06-20T17:19:52.069" v="119" actId="14100"/>
      <pc:docMkLst>
        <pc:docMk/>
      </pc:docMkLst>
      <pc:sldChg chg="modSp">
        <pc:chgData name="Radosław Maziarka" userId="8f149c1acd4a3231" providerId="LiveId" clId="{71876AE6-F474-4132-9F7C-12491DD98D4B}" dt="2018-06-20T13:34:20.245" v="10" actId="2711"/>
        <pc:sldMkLst>
          <pc:docMk/>
          <pc:sldMk cId="1843096228" sldId="1229"/>
        </pc:sldMkLst>
        <pc:spChg chg="mod">
          <ac:chgData name="Radosław Maziarka" userId="8f149c1acd4a3231" providerId="LiveId" clId="{71876AE6-F474-4132-9F7C-12491DD98D4B}" dt="2018-06-20T13:34:20.245" v="10" actId="2711"/>
          <ac:spMkLst>
            <pc:docMk/>
            <pc:sldMk cId="1843096228" sldId="1229"/>
            <ac:spMk id="63" creationId="{00000000-0000-0000-0000-000000000000}"/>
          </ac:spMkLst>
        </pc:spChg>
      </pc:sldChg>
      <pc:sldChg chg="modSp">
        <pc:chgData name="Radosław Maziarka" userId="8f149c1acd4a3231" providerId="LiveId" clId="{71876AE6-F474-4132-9F7C-12491DD98D4B}" dt="2018-06-19T19:18:57.991" v="8" actId="20577"/>
        <pc:sldMkLst>
          <pc:docMk/>
          <pc:sldMk cId="2967506989" sldId="1482"/>
        </pc:sldMkLst>
        <pc:spChg chg="mod">
          <ac:chgData name="Radosław Maziarka" userId="8f149c1acd4a3231" providerId="LiveId" clId="{71876AE6-F474-4132-9F7C-12491DD98D4B}" dt="2018-06-19T19:18:57.991" v="8" actId="20577"/>
          <ac:spMkLst>
            <pc:docMk/>
            <pc:sldMk cId="2967506989" sldId="1482"/>
            <ac:spMk id="63" creationId="{00000000-0000-0000-0000-000000000000}"/>
          </ac:spMkLst>
        </pc:spChg>
      </pc:sldChg>
      <pc:sldChg chg="modSp">
        <pc:chgData name="Radosław Maziarka" userId="8f149c1acd4a3231" providerId="LiveId" clId="{71876AE6-F474-4132-9F7C-12491DD98D4B}" dt="2018-06-20T13:35:36.881" v="68" actId="20577"/>
        <pc:sldMkLst>
          <pc:docMk/>
          <pc:sldMk cId="30213070" sldId="1497"/>
        </pc:sldMkLst>
        <pc:spChg chg="mod">
          <ac:chgData name="Radosław Maziarka" userId="8f149c1acd4a3231" providerId="LiveId" clId="{71876AE6-F474-4132-9F7C-12491DD98D4B}" dt="2018-06-20T13:35:36.881" v="68" actId="20577"/>
          <ac:spMkLst>
            <pc:docMk/>
            <pc:sldMk cId="30213070" sldId="1497"/>
            <ac:spMk id="42" creationId="{00000000-0000-0000-0000-000000000000}"/>
          </ac:spMkLst>
        </pc:spChg>
      </pc:sldChg>
      <pc:sldChg chg="modTransition">
        <pc:chgData name="Radosław Maziarka" userId="8f149c1acd4a3231" providerId="LiveId" clId="{71876AE6-F474-4132-9F7C-12491DD98D4B}" dt="2018-06-20T13:39:08.501" v="105"/>
        <pc:sldMkLst>
          <pc:docMk/>
          <pc:sldMk cId="3427946633" sldId="1499"/>
        </pc:sldMkLst>
      </pc:sldChg>
      <pc:sldChg chg="modSp">
        <pc:chgData name="Radosław Maziarka" userId="8f149c1acd4a3231" providerId="LiveId" clId="{71876AE6-F474-4132-9F7C-12491DD98D4B}" dt="2018-06-20T13:34:58.513" v="20" actId="20577"/>
        <pc:sldMkLst>
          <pc:docMk/>
          <pc:sldMk cId="2306453357" sldId="1509"/>
        </pc:sldMkLst>
        <pc:spChg chg="mod">
          <ac:chgData name="Radosław Maziarka" userId="8f149c1acd4a3231" providerId="LiveId" clId="{71876AE6-F474-4132-9F7C-12491DD98D4B}" dt="2018-06-20T13:34:58.513" v="20" actId="20577"/>
          <ac:spMkLst>
            <pc:docMk/>
            <pc:sldMk cId="2306453357" sldId="1509"/>
            <ac:spMk id="42" creationId="{00000000-0000-0000-0000-000000000000}"/>
          </ac:spMkLst>
        </pc:spChg>
        <pc:spChg chg="mod">
          <ac:chgData name="Radosław Maziarka" userId="8f149c1acd4a3231" providerId="LiveId" clId="{71876AE6-F474-4132-9F7C-12491DD98D4B}" dt="2018-06-20T13:34:40.021" v="11" actId="20577"/>
          <ac:spMkLst>
            <pc:docMk/>
            <pc:sldMk cId="2306453357" sldId="1509"/>
            <ac:spMk id="51" creationId="{00000000-0000-0000-0000-000000000000}"/>
          </ac:spMkLst>
        </pc:spChg>
      </pc:sldChg>
      <pc:sldChg chg="modAnim">
        <pc:chgData name="Radosław Maziarka" userId="8f149c1acd4a3231" providerId="LiveId" clId="{71876AE6-F474-4132-9F7C-12491DD98D4B}" dt="2018-06-19T21:09:27.113" v="9"/>
        <pc:sldMkLst>
          <pc:docMk/>
          <pc:sldMk cId="2156013226" sldId="1518"/>
        </pc:sldMkLst>
      </pc:sldChg>
      <pc:sldChg chg="modAnim">
        <pc:chgData name="Radosław Maziarka" userId="8f149c1acd4a3231" providerId="LiveId" clId="{71876AE6-F474-4132-9F7C-12491DD98D4B}" dt="2018-06-20T13:36:27.084" v="69"/>
        <pc:sldMkLst>
          <pc:docMk/>
          <pc:sldMk cId="762070249" sldId="1520"/>
        </pc:sldMkLst>
      </pc:sldChg>
      <pc:sldChg chg="addSp modSp modAnim">
        <pc:chgData name="Radosław Maziarka" userId="8f149c1acd4a3231" providerId="LiveId" clId="{71876AE6-F474-4132-9F7C-12491DD98D4B}" dt="2018-06-20T13:38:29.160" v="104"/>
        <pc:sldMkLst>
          <pc:docMk/>
          <pc:sldMk cId="3647662119" sldId="1529"/>
        </pc:sldMkLst>
        <pc:spChg chg="add mod">
          <ac:chgData name="Radosław Maziarka" userId="8f149c1acd4a3231" providerId="LiveId" clId="{71876AE6-F474-4132-9F7C-12491DD98D4B}" dt="2018-06-20T13:38:16.908" v="103" actId="692"/>
          <ac:spMkLst>
            <pc:docMk/>
            <pc:sldMk cId="3647662119" sldId="1529"/>
            <ac:spMk id="2" creationId="{0A90B265-6040-46AD-92A5-3AE91CB8DB44}"/>
          </ac:spMkLst>
        </pc:spChg>
      </pc:sldChg>
      <pc:sldChg chg="addSp delSp modSp add">
        <pc:chgData name="Radosław Maziarka" userId="8f149c1acd4a3231" providerId="LiveId" clId="{71876AE6-F474-4132-9F7C-12491DD98D4B}" dt="2018-06-20T17:19:52.069" v="119" actId="14100"/>
        <pc:sldMkLst>
          <pc:docMk/>
          <pc:sldMk cId="986590821" sldId="1530"/>
        </pc:sldMkLst>
        <pc:spChg chg="del">
          <ac:chgData name="Radosław Maziarka" userId="8f149c1acd4a3231" providerId="LiveId" clId="{71876AE6-F474-4132-9F7C-12491DD98D4B}" dt="2018-06-20T17:17:55.390" v="107" actId="478"/>
          <ac:spMkLst>
            <pc:docMk/>
            <pc:sldMk cId="986590821" sldId="1530"/>
            <ac:spMk id="19" creationId="{00000000-0000-0000-0000-000000000000}"/>
          </ac:spMkLst>
        </pc:spChg>
        <pc:spChg chg="del">
          <ac:chgData name="Radosław Maziarka" userId="8f149c1acd4a3231" providerId="LiveId" clId="{71876AE6-F474-4132-9F7C-12491DD98D4B}" dt="2018-06-20T17:17:55.390" v="107" actId="478"/>
          <ac:spMkLst>
            <pc:docMk/>
            <pc:sldMk cId="986590821" sldId="1530"/>
            <ac:spMk id="20" creationId="{00000000-0000-0000-0000-000000000000}"/>
          </ac:spMkLst>
        </pc:spChg>
        <pc:spChg chg="del">
          <ac:chgData name="Radosław Maziarka" userId="8f149c1acd4a3231" providerId="LiveId" clId="{71876AE6-F474-4132-9F7C-12491DD98D4B}" dt="2018-06-20T17:17:55.390" v="107" actId="478"/>
          <ac:spMkLst>
            <pc:docMk/>
            <pc:sldMk cId="986590821" sldId="1530"/>
            <ac:spMk id="84" creationId="{00000000-0000-0000-0000-000000000000}"/>
          </ac:spMkLst>
        </pc:spChg>
        <pc:spChg chg="del">
          <ac:chgData name="Radosław Maziarka" userId="8f149c1acd4a3231" providerId="LiveId" clId="{71876AE6-F474-4132-9F7C-12491DD98D4B}" dt="2018-06-20T17:17:55.390" v="107" actId="478"/>
          <ac:spMkLst>
            <pc:docMk/>
            <pc:sldMk cId="986590821" sldId="1530"/>
            <ac:spMk id="89" creationId="{00000000-0000-0000-0000-000000000000}"/>
          </ac:spMkLst>
        </pc:spChg>
        <pc:spChg chg="del">
          <ac:chgData name="Radosław Maziarka" userId="8f149c1acd4a3231" providerId="LiveId" clId="{71876AE6-F474-4132-9F7C-12491DD98D4B}" dt="2018-06-20T17:17:55.390" v="107" actId="478"/>
          <ac:spMkLst>
            <pc:docMk/>
            <pc:sldMk cId="986590821" sldId="1530"/>
            <ac:spMk id="92" creationId="{00000000-0000-0000-0000-000000000000}"/>
          </ac:spMkLst>
        </pc:spChg>
        <pc:grpChg chg="del">
          <ac:chgData name="Radosław Maziarka" userId="8f149c1acd4a3231" providerId="LiveId" clId="{71876AE6-F474-4132-9F7C-12491DD98D4B}" dt="2018-06-20T17:17:55.390" v="107" actId="478"/>
          <ac:grpSpMkLst>
            <pc:docMk/>
            <pc:sldMk cId="986590821" sldId="1530"/>
            <ac:grpSpMk id="11" creationId="{00000000-0000-0000-0000-000000000000}"/>
          </ac:grpSpMkLst>
        </pc:grpChg>
        <pc:picChg chg="del">
          <ac:chgData name="Radosław Maziarka" userId="8f149c1acd4a3231" providerId="LiveId" clId="{71876AE6-F474-4132-9F7C-12491DD98D4B}" dt="2018-06-20T17:17:55.390" v="107" actId="478"/>
          <ac:picMkLst>
            <pc:docMk/>
            <pc:sldMk cId="986590821" sldId="1530"/>
            <ac:picMk id="4" creationId="{00000000-0000-0000-0000-000000000000}"/>
          </ac:picMkLst>
        </pc:picChg>
        <pc:picChg chg="del">
          <ac:chgData name="Radosław Maziarka" userId="8f149c1acd4a3231" providerId="LiveId" clId="{71876AE6-F474-4132-9F7C-12491DD98D4B}" dt="2018-06-20T17:17:55.390" v="107" actId="478"/>
          <ac:picMkLst>
            <pc:docMk/>
            <pc:sldMk cId="986590821" sldId="1530"/>
            <ac:picMk id="1026" creationId="{00000000-0000-0000-0000-000000000000}"/>
          </ac:picMkLst>
        </pc:picChg>
        <pc:picChg chg="add mod">
          <ac:chgData name="Radosław Maziarka" userId="8f149c1acd4a3231" providerId="LiveId" clId="{71876AE6-F474-4132-9F7C-12491DD98D4B}" dt="2018-06-20T17:19:19.394" v="118" actId="1076"/>
          <ac:picMkLst>
            <pc:docMk/>
            <pc:sldMk cId="986590821" sldId="1530"/>
            <ac:picMk id="3074" creationId="{8D1AFE7D-755E-4E11-90AF-831C084E6BFB}"/>
          </ac:picMkLst>
        </pc:picChg>
        <pc:picChg chg="add mod">
          <ac:chgData name="Radosław Maziarka" userId="8f149c1acd4a3231" providerId="LiveId" clId="{71876AE6-F474-4132-9F7C-12491DD98D4B}" dt="2018-06-20T17:19:52.069" v="119" actId="14100"/>
          <ac:picMkLst>
            <pc:docMk/>
            <pc:sldMk cId="986590821" sldId="1530"/>
            <ac:picMk id="3076" creationId="{5C7AB884-6ABE-4013-A76B-3943D8D162FA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32.wmf"/><Relationship Id="rId1" Type="http://schemas.openxmlformats.org/officeDocument/2006/relationships/image" Target="../media/image30.wmf"/><Relationship Id="rId4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2018-06-20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002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58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9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08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Being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closely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aligned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to business DDD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results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in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better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mapping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client’s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needs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to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product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  <a:endParaRPr lang="en-US" sz="24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DDD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focuces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on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common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understanding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between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project’s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parties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  <a:endParaRPr lang="en-US" sz="24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DDD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strategies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allows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to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create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more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modular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and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maintable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application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  <a:endParaRPr lang="en-US" sz="24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2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Being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closely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aligned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to business DDD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results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in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better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mapping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client’s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needs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to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product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  <a:endParaRPr lang="en-US" sz="24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DDD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focuces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on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common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understanding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between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project’s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parties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  <a:endParaRPr lang="en-US" sz="24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DDD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strategies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allows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to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create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more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modular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and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maintable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application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  <a:endParaRPr lang="en-US" sz="24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3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65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9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Being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closely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aligned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to business DDD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results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in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better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mapping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client’s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needs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to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product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  <a:endParaRPr lang="en-US" sz="24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DDD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focuces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on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common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understanding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between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project’s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parties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. </a:t>
            </a:r>
            <a:endParaRPr lang="en-US" sz="24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DDD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strategies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allows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to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create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more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modular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and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maintable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application</a:t>
            </a:r>
            <a:r>
              <a:rPr lang="pl-PL" sz="24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  <a:endParaRPr lang="en-US" sz="24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6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  <a:p>
            <a:r>
              <a:rPr lang="en-US" dirty="0"/>
              <a:t>- </a:t>
            </a:r>
            <a:r>
              <a:rPr lang="en-US" dirty="0" err="1"/>
              <a:t>Każdy</a:t>
            </a:r>
            <a:r>
              <a:rPr lang="en-US" dirty="0"/>
              <a:t> </a:t>
            </a:r>
            <a:r>
              <a:rPr lang="en-US" dirty="0" err="1"/>
              <a:t>dział</a:t>
            </a:r>
            <a:r>
              <a:rPr lang="en-US" dirty="0"/>
              <a:t> </a:t>
            </a:r>
            <a:r>
              <a:rPr lang="en-US" dirty="0" err="1"/>
              <a:t>będzie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Nie</a:t>
            </a:r>
            <a:r>
              <a:rPr lang="en-US" dirty="0"/>
              <a:t> da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stworzyc</a:t>
            </a:r>
            <a:r>
              <a:rPr lang="en-US" dirty="0"/>
              <a:t> </a:t>
            </a:r>
            <a:r>
              <a:rPr lang="en-US" dirty="0" err="1"/>
              <a:t>jednorodnego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ponieważ</a:t>
            </a:r>
            <a:r>
              <a:rPr lang="en-US" dirty="0"/>
              <a:t> </a:t>
            </a:r>
            <a:r>
              <a:rPr lang="en-US" dirty="0" err="1"/>
              <a:t>rzeczywistość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jest </a:t>
            </a:r>
            <a:r>
              <a:rPr lang="en-US" dirty="0" err="1"/>
              <a:t>jednorodna</a:t>
            </a:r>
            <a:r>
              <a:rPr lang="en-US" dirty="0"/>
              <a:t>.</a:t>
            </a:r>
          </a:p>
          <a:p>
            <a:pPr marL="342900" indent="-342900">
              <a:buFontTx/>
              <a:buChar char="-"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50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23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9644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352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3467525" y="44604"/>
            <a:ext cx="11088796" cy="13491341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9996407" y="12352149"/>
            <a:ext cx="4200040" cy="11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09415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9996407" y="12352149"/>
            <a:ext cx="4200040" cy="11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26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1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482942" y="0"/>
            <a:ext cx="13894707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3" name="Prostokąt 2"/>
          <p:cNvSpPr/>
          <p:nvPr userDrawn="1"/>
        </p:nvSpPr>
        <p:spPr>
          <a:xfrm>
            <a:off x="9996407" y="12352149"/>
            <a:ext cx="4200040" cy="11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360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281304" y="4200708"/>
            <a:ext cx="4496578" cy="3927594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9752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515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482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891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897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25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031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570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604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109785" y="64031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‹#›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3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  <p:sldLayoutId id="2147483934" r:id="rId18"/>
    <p:sldLayoutId id="2147483935" r:id="rId19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hIIpUQ-i3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wmf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9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dotnet/standard/microservices-architecture/microservice-ddd-cqrs-patterns/" TargetMode="External"/><Relationship Id="rId13" Type="http://schemas.openxmlformats.org/officeDocument/2006/relationships/hyperlink" Target="https://www.youtube.com/watch?v=NNFJREcalc0&amp;list=PLZBNtT95PIW3BPNYF5pYOi4MJjg_boXCG&amp;index=2" TargetMode="External"/><Relationship Id="rId18" Type="http://schemas.openxmlformats.org/officeDocument/2006/relationships/hyperlink" Target="https://www.amazon.com/Domain-Driven-Design-Distilled-Vaughn-Vernon/dp/0134434420" TargetMode="External"/><Relationship Id="rId3" Type="http://schemas.openxmlformats.org/officeDocument/2006/relationships/hyperlink" Target="https://herbertograca.com/2017/09/07/domain-driven-design/" TargetMode="External"/><Relationship Id="rId7" Type="http://schemas.openxmlformats.org/officeDocument/2006/relationships/hyperlink" Target="http://no-kill-switch.ghost.io/the-awesomeness-of-modular-monolith/" TargetMode="External"/><Relationship Id="rId12" Type="http://schemas.openxmlformats.org/officeDocument/2006/relationships/hyperlink" Target="https://www.youtube.com/watch?v=U6CeaA-Phqo" TargetMode="External"/><Relationship Id="rId17" Type="http://schemas.openxmlformats.org/officeDocument/2006/relationships/hyperlink" Target="https://www.amazon.com/Implementing-Domain-Driven-Design-Vaughn-Vernon/dp/0321834577" TargetMode="External"/><Relationship Id="rId2" Type="http://schemas.openxmlformats.org/officeDocument/2006/relationships/hyperlink" Target="https://weronikalabaj.com/ddd-ultra-lite/" TargetMode="External"/><Relationship Id="rId16" Type="http://schemas.openxmlformats.org/officeDocument/2006/relationships/hyperlink" Target="https://www.amazon.com/Domain-Driven-Design-Tackling-Complexity-Software/dp/0321125215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culttt.com/2014/11/26/strategies-integrating-bounded-contexts/" TargetMode="External"/><Relationship Id="rId11" Type="http://schemas.openxmlformats.org/officeDocument/2006/relationships/hyperlink" Target="https://www.youtube.com/watch?v=u6Vb5k5sTN4" TargetMode="External"/><Relationship Id="rId5" Type="http://schemas.openxmlformats.org/officeDocument/2006/relationships/hyperlink" Target="http://blog.sapiensworks.com/post/2012/04/17/DDD-The-Bounded-Context-Explained.aspx" TargetMode="External"/><Relationship Id="rId15" Type="http://schemas.openxmlformats.org/officeDocument/2006/relationships/hyperlink" Target="https://vimeo.com/13824218" TargetMode="External"/><Relationship Id="rId10" Type="http://schemas.openxmlformats.org/officeDocument/2006/relationships/hyperlink" Target="https://www.youtube.com/watch?v=WYQ3v3-4M8Y" TargetMode="External"/><Relationship Id="rId19" Type="http://schemas.openxmlformats.org/officeDocument/2006/relationships/hyperlink" Target="https://www.amazon.com/Building-Microservices-Designing-Fine-Grained-Systems/dp/1491950358" TargetMode="External"/><Relationship Id="rId4" Type="http://schemas.openxmlformats.org/officeDocument/2006/relationships/hyperlink" Target="https://blog.carbonfive.com/2016/10/04/ubiquitous-language-the-joy-of-naming/" TargetMode="External"/><Relationship Id="rId9" Type="http://schemas.openxmlformats.org/officeDocument/2006/relationships/hyperlink" Target="https://www.thoughtworks.com/insights/blog/domain-driven-design-services-architecture" TargetMode="External"/><Relationship Id="rId14" Type="http://schemas.openxmlformats.org/officeDocument/2006/relationships/hyperlink" Target="https://www.infoq.com/presentations/ddd-microservices-2016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kbimages1-a.akamaihd.net/b7d2f197-082f-43ed-b4da-bf32f53ef141/1200/1200/False/implementing-domain-driven-design-2.jpg">
            <a:extLst>
              <a:ext uri="{FF2B5EF4-FFF2-40B4-BE49-F238E27FC236}">
                <a16:creationId xmlns:a16="http://schemas.microsoft.com/office/drawing/2014/main" id="{B663BC25-4C94-492D-8A72-FAA88F32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330" y="6893168"/>
            <a:ext cx="5092320" cy="68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" y="3510545"/>
            <a:ext cx="1226072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13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Domain Driven</a:t>
            </a:r>
          </a:p>
          <a:p>
            <a:pPr algn="r"/>
            <a:r>
              <a:rPr lang="pl-PL" sz="113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Design</a:t>
            </a:r>
            <a:endParaRPr lang="en-US" sz="113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01959" y="7701760"/>
            <a:ext cx="5016271" cy="227062"/>
            <a:chOff x="6927228" y="7552706"/>
            <a:chExt cx="5016271" cy="227062"/>
          </a:xfrm>
          <a:solidFill>
            <a:schemeClr val="accent1"/>
          </a:solidFill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-668215" y="8420351"/>
            <a:ext cx="12928938" cy="11429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6000" dirty="0">
                <a:latin typeface="Lato" panose="020F0502020204030203" pitchFamily="34" charset="0"/>
                <a:ea typeface="Lato Light" charset="0"/>
                <a:cs typeface="Lato Light" charset="0"/>
              </a:rPr>
              <a:t>Strategic design &amp; </a:t>
            </a:r>
            <a:r>
              <a:rPr lang="pl-PL" sz="6000" dirty="0" err="1">
                <a:latin typeface="Lato" panose="020F0502020204030203" pitchFamily="34" charset="0"/>
                <a:ea typeface="Lato Light" charset="0"/>
                <a:cs typeface="Lato Light" charset="0"/>
              </a:rPr>
              <a:t>Microservices</a:t>
            </a:r>
            <a:endParaRPr lang="en-US" sz="6000" dirty="0">
              <a:latin typeface="Lato" panose="020F0502020204030203" pitchFamily="34" charset="0"/>
              <a:ea typeface="Lato Light" charset="0"/>
              <a:cs typeface="Lato Light" charset="0"/>
            </a:endParaRPr>
          </a:p>
        </p:txBody>
      </p:sp>
      <p:pic>
        <p:nvPicPr>
          <p:cNvPr id="1026" name="Picture 2" descr="https://s.s-bol.com/imgbase0/imagebase3/large/FC/9/2/6/4/1001004001984629.jpg">
            <a:extLst>
              <a:ext uri="{FF2B5EF4-FFF2-40B4-BE49-F238E27FC236}">
                <a16:creationId xmlns:a16="http://schemas.microsoft.com/office/drawing/2014/main" id="{F2DB39BA-1F5D-4881-B99F-8E5F4DFE902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 b="3981"/>
          <a:stretch>
            <a:fillRect/>
          </a:stretch>
        </p:blipFill>
        <p:spPr bwMode="auto">
          <a:xfrm>
            <a:off x="13532959" y="-16625"/>
            <a:ext cx="5407704" cy="660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pinimg.com/originals/77/31/d0/7731d02de1c84d8414a8be4a6e1fef69.jpg">
            <a:extLst>
              <a:ext uri="{FF2B5EF4-FFF2-40B4-BE49-F238E27FC236}">
                <a16:creationId xmlns:a16="http://schemas.microsoft.com/office/drawing/2014/main" id="{EC8594A8-F6C8-40E2-8F6C-14B0F21D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909" y="-16625"/>
            <a:ext cx="5083741" cy="660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rostokąt 1">
            <a:extLst>
              <a:ext uri="{FF2B5EF4-FFF2-40B4-BE49-F238E27FC236}">
                <a16:creationId xmlns:a16="http://schemas.microsoft.com/office/drawing/2014/main" id="{AB1A712E-A37C-461F-9591-A1CFEAB9FC15}"/>
              </a:ext>
            </a:extLst>
          </p:cNvPr>
          <p:cNvSpPr/>
          <p:nvPr/>
        </p:nvSpPr>
        <p:spPr>
          <a:xfrm>
            <a:off x="7932936" y="12578493"/>
            <a:ext cx="57198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4400" dirty="0">
                <a:solidFill>
                  <a:srgbClr val="445469"/>
                </a:solidFill>
                <a:latin typeface="Lato" panose="020F0502020204030203" pitchFamily="34" charset="-18"/>
              </a:rPr>
              <a:t>http://radblog.pl/</a:t>
            </a:r>
            <a:r>
              <a:rPr lang="en-US" sz="4400" dirty="0">
                <a:solidFill>
                  <a:srgbClr val="445469"/>
                </a:solidFill>
                <a:latin typeface="Lato" panose="020F0502020204030203" pitchFamily="34" charset="-18"/>
              </a:rPr>
              <a:t>DDD</a:t>
            </a:r>
            <a:endParaRPr lang="pl-PL" sz="4400" dirty="0">
              <a:solidFill>
                <a:srgbClr val="445469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430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1"/>
          <p:cNvSpPr txBox="1"/>
          <p:nvPr/>
        </p:nvSpPr>
        <p:spPr>
          <a:xfrm>
            <a:off x="1632888" y="483017"/>
            <a:ext cx="10447054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Distributed Monolith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8156084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Disadvantages </a:t>
            </a:r>
            <a:r>
              <a:rPr lang="pl-PL" sz="3100" dirty="0">
                <a:latin typeface="Lato Light"/>
                <a:cs typeface="Lato Light"/>
              </a:rPr>
              <a:t>of </a:t>
            </a:r>
            <a:r>
              <a:rPr lang="en-US" sz="3100" dirty="0">
                <a:latin typeface="Lato Light"/>
                <a:cs typeface="Lato Light"/>
              </a:rPr>
              <a:t>distributed big ball of mud</a:t>
            </a:r>
          </a:p>
        </p:txBody>
      </p:sp>
      <p:sp>
        <p:nvSpPr>
          <p:cNvPr id="16" name="Oval 53"/>
          <p:cNvSpPr>
            <a:spLocks noChangeAspect="1"/>
          </p:cNvSpPr>
          <p:nvPr/>
        </p:nvSpPr>
        <p:spPr>
          <a:xfrm>
            <a:off x="1711325" y="9274143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3</a:t>
            </a:r>
            <a:endParaRPr lang="bg-BG" dirty="0"/>
          </a:p>
        </p:txBody>
      </p:sp>
      <p:sp>
        <p:nvSpPr>
          <p:cNvPr id="17" name="TextBox 39"/>
          <p:cNvSpPr txBox="1"/>
          <p:nvPr/>
        </p:nvSpPr>
        <p:spPr>
          <a:xfrm>
            <a:off x="3051966" y="4460178"/>
            <a:ext cx="5438891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DISTRIBUTED TRANSACTION</a:t>
            </a:r>
          </a:p>
        </p:txBody>
      </p:sp>
      <p:sp>
        <p:nvSpPr>
          <p:cNvPr id="18" name="TextBox 41"/>
          <p:cNvSpPr txBox="1"/>
          <p:nvPr/>
        </p:nvSpPr>
        <p:spPr>
          <a:xfrm>
            <a:off x="3051966" y="9526212"/>
            <a:ext cx="298190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MIXED SERVICES</a:t>
            </a:r>
          </a:p>
        </p:txBody>
      </p:sp>
      <p:sp>
        <p:nvSpPr>
          <p:cNvPr id="19" name="TextBox 50"/>
          <p:cNvSpPr txBox="1"/>
          <p:nvPr/>
        </p:nvSpPr>
        <p:spPr>
          <a:xfrm>
            <a:off x="3051966" y="7187360"/>
            <a:ext cx="387747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 DATA OWNERSHIP</a:t>
            </a:r>
          </a:p>
        </p:txBody>
      </p:sp>
      <p:sp>
        <p:nvSpPr>
          <p:cNvPr id="20" name="Oval 54"/>
          <p:cNvSpPr>
            <a:spLocks noChangeAspect="1"/>
          </p:cNvSpPr>
          <p:nvPr/>
        </p:nvSpPr>
        <p:spPr>
          <a:xfrm>
            <a:off x="1711325" y="6971917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2</a:t>
            </a:r>
            <a:endParaRPr lang="bg-BG" dirty="0"/>
          </a:p>
        </p:txBody>
      </p:sp>
      <p:sp>
        <p:nvSpPr>
          <p:cNvPr id="21" name="Oval 56"/>
          <p:cNvSpPr>
            <a:spLocks noChangeAspect="1"/>
          </p:cNvSpPr>
          <p:nvPr/>
        </p:nvSpPr>
        <p:spPr>
          <a:xfrm>
            <a:off x="1711325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1</a:t>
            </a:r>
            <a:endParaRPr lang="bg-BG" dirty="0"/>
          </a:p>
        </p:txBody>
      </p:sp>
      <p:sp>
        <p:nvSpPr>
          <p:cNvPr id="13" name="Prostokąt 12"/>
          <p:cNvSpPr/>
          <p:nvPr/>
        </p:nvSpPr>
        <p:spPr>
          <a:xfrm>
            <a:off x="12509147" y="8428888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15100794" y="11046401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2" name="Prostokąt 21"/>
          <p:cNvSpPr/>
          <p:nvPr/>
        </p:nvSpPr>
        <p:spPr>
          <a:xfrm>
            <a:off x="15100794" y="9237464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3" name="Prostokąt 22"/>
          <p:cNvSpPr/>
          <p:nvPr/>
        </p:nvSpPr>
        <p:spPr>
          <a:xfrm>
            <a:off x="12972195" y="9237464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5" name="Prostokąt 24"/>
          <p:cNvSpPr/>
          <p:nvPr/>
        </p:nvSpPr>
        <p:spPr>
          <a:xfrm>
            <a:off x="18432427" y="8428888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26" name="Prostokąt 25"/>
          <p:cNvSpPr/>
          <p:nvPr/>
        </p:nvSpPr>
        <p:spPr>
          <a:xfrm>
            <a:off x="21024074" y="11046401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7" name="Prostokąt 26"/>
          <p:cNvSpPr/>
          <p:nvPr/>
        </p:nvSpPr>
        <p:spPr>
          <a:xfrm>
            <a:off x="21024074" y="9237464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8" name="Prostokąt 27"/>
          <p:cNvSpPr/>
          <p:nvPr/>
        </p:nvSpPr>
        <p:spPr>
          <a:xfrm>
            <a:off x="18895475" y="9237464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0" name="Prostokąt 29"/>
          <p:cNvSpPr/>
          <p:nvPr/>
        </p:nvSpPr>
        <p:spPr>
          <a:xfrm>
            <a:off x="12509147" y="2903495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31" name="Prostokąt 30"/>
          <p:cNvSpPr/>
          <p:nvPr/>
        </p:nvSpPr>
        <p:spPr>
          <a:xfrm>
            <a:off x="15100794" y="5521008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2" name="Prostokąt 31"/>
          <p:cNvSpPr/>
          <p:nvPr/>
        </p:nvSpPr>
        <p:spPr>
          <a:xfrm>
            <a:off x="15100794" y="3712071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3" name="Prostokąt 32"/>
          <p:cNvSpPr/>
          <p:nvPr/>
        </p:nvSpPr>
        <p:spPr>
          <a:xfrm>
            <a:off x="12972195" y="3712071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18432427" y="2903495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21024074" y="5521008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21024074" y="3712071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8" name="Prostokąt 37"/>
          <p:cNvSpPr/>
          <p:nvPr/>
        </p:nvSpPr>
        <p:spPr>
          <a:xfrm>
            <a:off x="18895475" y="3712071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cxnSp>
        <p:nvCxnSpPr>
          <p:cNvPr id="44" name="Łącznik prosty ze strzałką 43"/>
          <p:cNvCxnSpPr>
            <a:endCxn id="31" idx="0"/>
          </p:cNvCxnSpPr>
          <p:nvPr/>
        </p:nvCxnSpPr>
        <p:spPr>
          <a:xfrm>
            <a:off x="15841599" y="4621568"/>
            <a:ext cx="1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Łącznik prosty ze strzałką 44"/>
          <p:cNvCxnSpPr>
            <a:endCxn id="33" idx="3"/>
          </p:cNvCxnSpPr>
          <p:nvPr/>
        </p:nvCxnSpPr>
        <p:spPr>
          <a:xfrm flipH="1">
            <a:off x="14453806" y="4160713"/>
            <a:ext cx="646989" cy="610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Łącznik prosty ze strzałką 45"/>
          <p:cNvCxnSpPr/>
          <p:nvPr/>
        </p:nvCxnSpPr>
        <p:spPr>
          <a:xfrm flipH="1">
            <a:off x="20379488" y="4176684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Łącznik prosty ze strzałką 46"/>
          <p:cNvCxnSpPr/>
          <p:nvPr/>
        </p:nvCxnSpPr>
        <p:spPr>
          <a:xfrm>
            <a:off x="21764879" y="4607146"/>
            <a:ext cx="0" cy="88276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Łącznik prosty ze strzałką 47"/>
          <p:cNvCxnSpPr>
            <a:stCxn id="26" idx="0"/>
          </p:cNvCxnSpPr>
          <p:nvPr/>
        </p:nvCxnSpPr>
        <p:spPr>
          <a:xfrm flipV="1">
            <a:off x="21764880" y="10146961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Łącznik prosty ze strzałką 48"/>
          <p:cNvCxnSpPr/>
          <p:nvPr/>
        </p:nvCxnSpPr>
        <p:spPr>
          <a:xfrm flipH="1">
            <a:off x="20379488" y="9674321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Łącznik prosty ze strzałką 49"/>
          <p:cNvCxnSpPr/>
          <p:nvPr/>
        </p:nvCxnSpPr>
        <p:spPr>
          <a:xfrm flipV="1">
            <a:off x="15841600" y="10146961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Łącznik prosty ze strzałką 50"/>
          <p:cNvCxnSpPr>
            <a:endCxn id="22" idx="1"/>
          </p:cNvCxnSpPr>
          <p:nvPr/>
        </p:nvCxnSpPr>
        <p:spPr>
          <a:xfrm>
            <a:off x="14453806" y="9692213"/>
            <a:ext cx="646988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Oval 53"/>
          <p:cNvSpPr>
            <a:spLocks noChangeAspect="1"/>
          </p:cNvSpPr>
          <p:nvPr/>
        </p:nvSpPr>
        <p:spPr>
          <a:xfrm>
            <a:off x="1711325" y="11603456"/>
            <a:ext cx="1027094" cy="10273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59" name="TextBox 41"/>
          <p:cNvSpPr txBox="1"/>
          <p:nvPr/>
        </p:nvSpPr>
        <p:spPr>
          <a:xfrm>
            <a:off x="3051966" y="11855525"/>
            <a:ext cx="494872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DEPENDENT DEPLOYMENTS</a:t>
            </a:r>
          </a:p>
        </p:txBody>
      </p:sp>
      <p:sp>
        <p:nvSpPr>
          <p:cNvPr id="60" name="Schemat blokowy: dysk magnetyczny 59"/>
          <p:cNvSpPr/>
          <p:nvPr/>
        </p:nvSpPr>
        <p:spPr>
          <a:xfrm>
            <a:off x="12832286" y="10883773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2-Func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61" name="Schemat blokowy: dysk magnetyczny 60"/>
          <p:cNvSpPr/>
          <p:nvPr/>
        </p:nvSpPr>
        <p:spPr>
          <a:xfrm>
            <a:off x="18755566" y="10883773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2-Func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62" name="Schemat blokowy: dysk magnetyczny 61"/>
          <p:cNvSpPr/>
          <p:nvPr/>
        </p:nvSpPr>
        <p:spPr>
          <a:xfrm>
            <a:off x="12832286" y="5358380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3-Func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63" name="Schemat blokowy: dysk magnetyczny 62"/>
          <p:cNvSpPr/>
          <p:nvPr/>
        </p:nvSpPr>
        <p:spPr>
          <a:xfrm>
            <a:off x="18755566" y="5358380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3-Func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64" name="pole tekstowe 63"/>
          <p:cNvSpPr txBox="1"/>
          <p:nvPr/>
        </p:nvSpPr>
        <p:spPr>
          <a:xfrm>
            <a:off x="12528798" y="2927114"/>
            <a:ext cx="236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1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5" name="pole tekstowe 64"/>
          <p:cNvSpPr txBox="1"/>
          <p:nvPr/>
        </p:nvSpPr>
        <p:spPr>
          <a:xfrm>
            <a:off x="20834941" y="2927114"/>
            <a:ext cx="304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2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6" name="pole tekstowe 65"/>
          <p:cNvSpPr txBox="1"/>
          <p:nvPr/>
        </p:nvSpPr>
        <p:spPr>
          <a:xfrm>
            <a:off x="12546514" y="8476677"/>
            <a:ext cx="236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3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7" name="pole tekstowe 66"/>
          <p:cNvSpPr txBox="1"/>
          <p:nvPr/>
        </p:nvSpPr>
        <p:spPr>
          <a:xfrm>
            <a:off x="20834941" y="8432125"/>
            <a:ext cx="304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4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58120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88" y="3881120"/>
            <a:ext cx="12548018" cy="88835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88" y="5484064"/>
            <a:ext cx="13846456" cy="820937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88" y="7021474"/>
            <a:ext cx="9305602" cy="81867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88" y="8550696"/>
            <a:ext cx="8827416" cy="755903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88" y="11536377"/>
            <a:ext cx="11128072" cy="794862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88" y="10022849"/>
            <a:ext cx="9782456" cy="797277"/>
          </a:xfrm>
          <a:prstGeom prst="rect">
            <a:avLst/>
          </a:prstGeom>
        </p:spPr>
      </p:pic>
      <p:sp>
        <p:nvSpPr>
          <p:cNvPr id="13" name="TextBox 101"/>
          <p:cNvSpPr txBox="1"/>
          <p:nvPr/>
        </p:nvSpPr>
        <p:spPr>
          <a:xfrm>
            <a:off x="1632888" y="483017"/>
            <a:ext cx="1482485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Distributed Monolith - articles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548175" y="1634834"/>
            <a:ext cx="6386369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latin typeface="Lato Light"/>
                <a:cs typeface="Lato Light"/>
              </a:rPr>
              <a:t>Why you 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should not</a:t>
            </a:r>
            <a:r>
              <a:rPr lang="en-US" sz="3100" dirty="0">
                <a:latin typeface="Lato Light"/>
                <a:cs typeface="Lato Light"/>
              </a:rPr>
              <a:t> take this step</a:t>
            </a:r>
          </a:p>
        </p:txBody>
      </p:sp>
    </p:spTree>
    <p:extLst>
      <p:ext uri="{BB962C8B-B14F-4D97-AF65-F5344CB8AC3E}">
        <p14:creationId xmlns:p14="http://schemas.microsoft.com/office/powerpoint/2010/main" val="34162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2730278" y="8474498"/>
            <a:ext cx="3991707" cy="69293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Lato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910787" y="8574209"/>
            <a:ext cx="36599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pl-PL" sz="28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JAKUB NABRDALIK</a:t>
            </a:r>
            <a:endParaRPr lang="en-US" sz="28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26420" y="4341777"/>
            <a:ext cx="12691231" cy="267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99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MICROSERVICES ARE </a:t>
            </a:r>
          </a:p>
          <a:p>
            <a:r>
              <a:rPr lang="en-US" sz="8399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TECHNICAL SOLUTION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293325" y="4010519"/>
            <a:ext cx="119292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/>
        </p:nvSpPr>
        <p:spPr>
          <a:xfrm>
            <a:off x="8114911" y="7462307"/>
            <a:ext cx="14365949" cy="74995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  <a:spcAft>
                <a:spcPts val="1600"/>
              </a:spcAft>
            </a:pPr>
            <a:r>
              <a:rPr lang="en-US" sz="5331" dirty="0">
                <a:latin typeface="Lato" panose="020F0502020204030203" pitchFamily="34" charset="-18"/>
              </a:rPr>
              <a:t>And developers love technical solutions</a:t>
            </a:r>
            <a:endParaRPr lang="en-US" sz="5331" dirty="0">
              <a:latin typeface="Lato" panose="020F0502020204030203" pitchFamily="34" charset="-18"/>
              <a:ea typeface="Lato Light" charset="0"/>
              <a:cs typeface="Lato Light" charset="0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0" y="12967531"/>
            <a:ext cx="24377650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9" dirty="0">
                <a:solidFill>
                  <a:schemeClr val="tx2"/>
                </a:solidFill>
              </a:rPr>
              <a:t>Conway’s revenge - Bydgoszcz JUG - </a:t>
            </a:r>
            <a:r>
              <a:rPr lang="en-US" sz="3199" dirty="0">
                <a:solidFill>
                  <a:schemeClr val="tx2"/>
                </a:solidFill>
                <a:hlinkClick r:id="rId3"/>
              </a:rPr>
              <a:t>https://www.youtube.com/watch?v=UhIIpUQ-i38</a:t>
            </a:r>
            <a:r>
              <a:rPr lang="en-US" sz="3199" dirty="0">
                <a:solidFill>
                  <a:schemeClr val="tx2"/>
                </a:solidFill>
              </a:rPr>
              <a:t> </a:t>
            </a:r>
            <a:endParaRPr lang="pl-PL" sz="3199" dirty="0">
              <a:solidFill>
                <a:schemeClr val="tx2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1803"/>
          <a:stretch/>
        </p:blipFill>
        <p:spPr>
          <a:xfrm>
            <a:off x="2386652" y="3809683"/>
            <a:ext cx="4655018" cy="3851031"/>
          </a:xfrm>
          <a:prstGeom prst="rect">
            <a:avLst/>
          </a:prstGeom>
        </p:spPr>
      </p:pic>
      <p:sp>
        <p:nvSpPr>
          <p:cNvPr id="14" name="TextBox 59"/>
          <p:cNvSpPr txBox="1"/>
          <p:nvPr/>
        </p:nvSpPr>
        <p:spPr>
          <a:xfrm>
            <a:off x="2128313" y="9267145"/>
            <a:ext cx="519565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Mentor in </a:t>
            </a:r>
            <a:r>
              <a:rPr lang="en-US" sz="28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Bottega</a:t>
            </a:r>
            <a:r>
              <a:rPr lang="en-US" sz="28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IT Solution</a:t>
            </a:r>
          </a:p>
        </p:txBody>
      </p:sp>
    </p:spTree>
    <p:extLst>
      <p:ext uri="{BB962C8B-B14F-4D97-AF65-F5344CB8AC3E}">
        <p14:creationId xmlns:p14="http://schemas.microsoft.com/office/powerpoint/2010/main" val="10179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08" y="4034485"/>
            <a:ext cx="15703384" cy="56470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A90B265-6040-46AD-92A5-3AE91CB8DB44}"/>
              </a:ext>
            </a:extLst>
          </p:cNvPr>
          <p:cNvSpPr/>
          <p:nvPr/>
        </p:nvSpPr>
        <p:spPr>
          <a:xfrm>
            <a:off x="9797142" y="5852159"/>
            <a:ext cx="9248503" cy="1593669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6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1457639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Modularity – the final frontier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6870476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 err="1">
                <a:solidFill>
                  <a:schemeClr val="accent1"/>
                </a:solidFill>
                <a:latin typeface="Lato Light"/>
                <a:cs typeface="Lato Light"/>
              </a:rPr>
              <a:t>Łukasz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 </a:t>
            </a:r>
            <a:r>
              <a:rPr lang="en-US" sz="3100" dirty="0" err="1">
                <a:solidFill>
                  <a:schemeClr val="accent1"/>
                </a:solidFill>
                <a:latin typeface="Lato Light"/>
                <a:cs typeface="Lato Light"/>
              </a:rPr>
              <a:t>Szydło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 </a:t>
            </a:r>
            <a:r>
              <a:rPr lang="en-US" sz="3100" dirty="0">
                <a:latin typeface="Lato Light"/>
                <a:cs typeface="Lato Light"/>
              </a:rPr>
              <a:t>at Boiling Frogs 2018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743303"/>
              </p:ext>
            </p:extLst>
          </p:nvPr>
        </p:nvGraphicFramePr>
        <p:xfrm>
          <a:off x="4733031" y="4412331"/>
          <a:ext cx="15477553" cy="7276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2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0774">
                <a:tc>
                  <a:txBody>
                    <a:bodyPr/>
                    <a:lstStyle/>
                    <a:p>
                      <a:pPr algn="ctr"/>
                      <a:endParaRPr lang="pl-P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pl-P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pl-P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6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pl-P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Monolith</a:t>
                      </a:r>
                      <a:endParaRPr lang="pl-P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6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pl-P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</a:rPr>
                        <a:t>Microservices</a:t>
                      </a:r>
                      <a:endParaRPr lang="pl-PL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Prostokąt 4"/>
          <p:cNvSpPr/>
          <p:nvPr/>
        </p:nvSpPr>
        <p:spPr>
          <a:xfrm>
            <a:off x="12073222" y="3447987"/>
            <a:ext cx="30601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DISTRIBUTED </a:t>
            </a:r>
            <a:endParaRPr lang="pl-PL" sz="4000" dirty="0">
              <a:solidFill>
                <a:schemeClr val="accent4"/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2062204" y="8271577"/>
            <a:ext cx="24000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MODULAR</a:t>
            </a:r>
            <a:endParaRPr lang="pl-PL" sz="4000" dirty="0">
              <a:solidFill>
                <a:schemeClr val="accent1"/>
              </a:solidFill>
            </a:endParaRPr>
          </a:p>
        </p:txBody>
      </p:sp>
      <p:sp>
        <p:nvSpPr>
          <p:cNvPr id="2" name="Prostokąt 1"/>
          <p:cNvSpPr/>
          <p:nvPr/>
        </p:nvSpPr>
        <p:spPr>
          <a:xfrm>
            <a:off x="8241255" y="9909762"/>
            <a:ext cx="3728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Modular Monolith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14711778" y="6858000"/>
            <a:ext cx="4229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Distributed Monolith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0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>
            <a:off x="12181164" y="6935349"/>
            <a:ext cx="2259803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12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 rot="5400000">
            <a:off x="15916656" y="8518895"/>
            <a:ext cx="1765166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14" name="Freeform 9"/>
          <p:cNvSpPr>
            <a:spLocks noChangeArrowheads="1"/>
          </p:cNvSpPr>
          <p:nvPr/>
        </p:nvSpPr>
        <p:spPr bwMode="auto">
          <a:xfrm>
            <a:off x="16401813" y="8223240"/>
            <a:ext cx="794851" cy="794851"/>
          </a:xfrm>
          <a:custGeom>
            <a:avLst/>
            <a:gdLst>
              <a:gd name="T0" fmla="*/ 2147483646 w 319"/>
              <a:gd name="T1" fmla="*/ 2147483646 h 319"/>
              <a:gd name="T2" fmla="*/ 2147483646 w 319"/>
              <a:gd name="T3" fmla="*/ 2147483646 h 319"/>
              <a:gd name="T4" fmla="*/ 2147483646 w 319"/>
              <a:gd name="T5" fmla="*/ 2147483646 h 319"/>
              <a:gd name="T6" fmla="*/ 2147483646 w 319"/>
              <a:gd name="T7" fmla="*/ 2147483646 h 319"/>
              <a:gd name="T8" fmla="*/ 2147483646 w 319"/>
              <a:gd name="T9" fmla="*/ 2147483646 h 319"/>
              <a:gd name="T10" fmla="*/ 2147483646 w 319"/>
              <a:gd name="T11" fmla="*/ 2147483646 h 319"/>
              <a:gd name="T12" fmla="*/ 2147483646 w 319"/>
              <a:gd name="T13" fmla="*/ 2147483646 h 319"/>
              <a:gd name="T14" fmla="*/ 2147483646 w 319"/>
              <a:gd name="T15" fmla="*/ 2147483646 h 319"/>
              <a:gd name="T16" fmla="*/ 2147483646 w 319"/>
              <a:gd name="T17" fmla="*/ 2147483646 h 319"/>
              <a:gd name="T18" fmla="*/ 2147483646 w 319"/>
              <a:gd name="T19" fmla="*/ 2147483646 h 319"/>
              <a:gd name="T20" fmla="*/ 2147483646 w 319"/>
              <a:gd name="T21" fmla="*/ 2147483646 h 319"/>
              <a:gd name="T22" fmla="*/ 2147483646 w 319"/>
              <a:gd name="T23" fmla="*/ 2147483646 h 319"/>
              <a:gd name="T24" fmla="*/ 2147483646 w 319"/>
              <a:gd name="T25" fmla="*/ 2147483646 h 319"/>
              <a:gd name="T26" fmla="*/ 0 w 319"/>
              <a:gd name="T27" fmla="*/ 2147483646 h 319"/>
              <a:gd name="T28" fmla="*/ 2147483646 w 319"/>
              <a:gd name="T29" fmla="*/ 2147483646 h 319"/>
              <a:gd name="T30" fmla="*/ 2147483646 w 319"/>
              <a:gd name="T31" fmla="*/ 2147483646 h 319"/>
              <a:gd name="T32" fmla="*/ 2147483646 w 319"/>
              <a:gd name="T33" fmla="*/ 2147483646 h 319"/>
              <a:gd name="T34" fmla="*/ 2147483646 w 319"/>
              <a:gd name="T35" fmla="*/ 2147483646 h 319"/>
              <a:gd name="T36" fmla="*/ 2147483646 w 319"/>
              <a:gd name="T37" fmla="*/ 2147483646 h 319"/>
              <a:gd name="T38" fmla="*/ 0 w 319"/>
              <a:gd name="T39" fmla="*/ 2147483646 h 319"/>
              <a:gd name="T40" fmla="*/ 2147483646 w 319"/>
              <a:gd name="T41" fmla="*/ 0 h 319"/>
              <a:gd name="T42" fmla="*/ 2147483646 w 319"/>
              <a:gd name="T43" fmla="*/ 2147483646 h 319"/>
              <a:gd name="T44" fmla="*/ 2147483646 w 319"/>
              <a:gd name="T45" fmla="*/ 2147483646 h 319"/>
              <a:gd name="T46" fmla="*/ 2147483646 w 319"/>
              <a:gd name="T47" fmla="*/ 2147483646 h 319"/>
              <a:gd name="T48" fmla="*/ 2147483646 w 319"/>
              <a:gd name="T49" fmla="*/ 2147483646 h 319"/>
              <a:gd name="T50" fmla="*/ 2147483646 w 319"/>
              <a:gd name="T51" fmla="*/ 2147483646 h 319"/>
              <a:gd name="T52" fmla="*/ 2147483646 w 319"/>
              <a:gd name="T53" fmla="*/ 0 h 319"/>
              <a:gd name="T54" fmla="*/ 2147483646 w 319"/>
              <a:gd name="T55" fmla="*/ 2147483646 h 319"/>
              <a:gd name="T56" fmla="*/ 2147483646 w 319"/>
              <a:gd name="T57" fmla="*/ 2147483646 h 31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19" h="319">
                <a:moveTo>
                  <a:pt x="311" y="42"/>
                </a:moveTo>
                <a:lnTo>
                  <a:pt x="311" y="42"/>
                </a:lnTo>
                <a:cubicBezTo>
                  <a:pt x="198" y="155"/>
                  <a:pt x="198" y="155"/>
                  <a:pt x="198" y="155"/>
                </a:cubicBezTo>
                <a:cubicBezTo>
                  <a:pt x="311" y="269"/>
                  <a:pt x="311" y="269"/>
                  <a:pt x="311" y="269"/>
                </a:cubicBezTo>
                <a:cubicBezTo>
                  <a:pt x="318" y="276"/>
                  <a:pt x="318" y="283"/>
                  <a:pt x="318" y="290"/>
                </a:cubicBezTo>
                <a:cubicBezTo>
                  <a:pt x="318" y="304"/>
                  <a:pt x="311" y="318"/>
                  <a:pt x="289" y="318"/>
                </a:cubicBezTo>
                <a:cubicBezTo>
                  <a:pt x="282" y="318"/>
                  <a:pt x="275" y="318"/>
                  <a:pt x="275" y="311"/>
                </a:cubicBezTo>
                <a:cubicBezTo>
                  <a:pt x="162" y="198"/>
                  <a:pt x="162" y="198"/>
                  <a:pt x="162" y="198"/>
                </a:cubicBezTo>
                <a:cubicBezTo>
                  <a:pt x="49" y="311"/>
                  <a:pt x="49" y="311"/>
                  <a:pt x="49" y="311"/>
                </a:cubicBezTo>
                <a:cubicBezTo>
                  <a:pt x="42" y="318"/>
                  <a:pt x="35" y="318"/>
                  <a:pt x="28" y="318"/>
                </a:cubicBezTo>
                <a:cubicBezTo>
                  <a:pt x="14" y="318"/>
                  <a:pt x="0" y="304"/>
                  <a:pt x="0" y="290"/>
                </a:cubicBezTo>
                <a:cubicBezTo>
                  <a:pt x="0" y="283"/>
                  <a:pt x="0" y="276"/>
                  <a:pt x="7" y="269"/>
                </a:cubicBezTo>
                <a:cubicBezTo>
                  <a:pt x="120" y="155"/>
                  <a:pt x="120" y="155"/>
                  <a:pt x="120" y="155"/>
                </a:cubicBezTo>
                <a:cubicBezTo>
                  <a:pt x="7" y="42"/>
                  <a:pt x="7" y="42"/>
                  <a:pt x="7" y="42"/>
                </a:cubicBezTo>
                <a:cubicBezTo>
                  <a:pt x="0" y="42"/>
                  <a:pt x="0" y="35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35" y="0"/>
                  <a:pt x="42" y="0"/>
                  <a:pt x="49" y="7"/>
                </a:cubicBezTo>
                <a:cubicBezTo>
                  <a:pt x="162" y="120"/>
                  <a:pt x="162" y="120"/>
                  <a:pt x="162" y="120"/>
                </a:cubicBezTo>
                <a:cubicBezTo>
                  <a:pt x="275" y="7"/>
                  <a:pt x="275" y="7"/>
                  <a:pt x="275" y="7"/>
                </a:cubicBezTo>
                <a:cubicBezTo>
                  <a:pt x="275" y="0"/>
                  <a:pt x="282" y="0"/>
                  <a:pt x="289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35"/>
                  <a:pt x="318" y="42"/>
                  <a:pt x="311" y="42"/>
                </a:cubicBez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wrap="none" anchor="ctr"/>
          <a:lstStyle/>
          <a:p>
            <a:endParaRPr lang="pl-PL"/>
          </a:p>
        </p:txBody>
      </p:sp>
      <p:sp>
        <p:nvSpPr>
          <p:cNvPr id="15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>
            <a:off x="12262926" y="9987111"/>
            <a:ext cx="2259803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16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 rot="5400000">
            <a:off x="9117403" y="8531641"/>
            <a:ext cx="1765166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19" name="Prostokąt 18"/>
          <p:cNvSpPr/>
          <p:nvPr/>
        </p:nvSpPr>
        <p:spPr>
          <a:xfrm>
            <a:off x="10181585" y="7882127"/>
            <a:ext cx="1348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DDD</a:t>
            </a:r>
            <a:endParaRPr lang="pl-PL" sz="4800" b="1" dirty="0">
              <a:solidFill>
                <a:schemeClr val="accent2"/>
              </a:solidFill>
            </a:endParaRPr>
          </a:p>
        </p:txBody>
      </p:sp>
      <p:sp>
        <p:nvSpPr>
          <p:cNvPr id="20" name="Freeform 10"/>
          <p:cNvSpPr>
            <a:spLocks noChangeArrowheads="1"/>
          </p:cNvSpPr>
          <p:nvPr/>
        </p:nvSpPr>
        <p:spPr bwMode="auto">
          <a:xfrm>
            <a:off x="9073824" y="8103530"/>
            <a:ext cx="639002" cy="433099"/>
          </a:xfrm>
          <a:custGeom>
            <a:avLst/>
            <a:gdLst>
              <a:gd name="T0" fmla="*/ 2147483646 w 397"/>
              <a:gd name="T1" fmla="*/ 2147483646 h 270"/>
              <a:gd name="T2" fmla="*/ 2147483646 w 397"/>
              <a:gd name="T3" fmla="*/ 2147483646 h 270"/>
              <a:gd name="T4" fmla="*/ 2147483646 w 397"/>
              <a:gd name="T5" fmla="*/ 2147483646 h 270"/>
              <a:gd name="T6" fmla="*/ 2147483646 w 397"/>
              <a:gd name="T7" fmla="*/ 2147483646 h 270"/>
              <a:gd name="T8" fmla="*/ 2147483646 w 397"/>
              <a:gd name="T9" fmla="*/ 2147483646 h 270"/>
              <a:gd name="T10" fmla="*/ 2147483646 w 397"/>
              <a:gd name="T11" fmla="*/ 2147483646 h 270"/>
              <a:gd name="T12" fmla="*/ 2147483646 w 397"/>
              <a:gd name="T13" fmla="*/ 2147483646 h 270"/>
              <a:gd name="T14" fmla="*/ 2147483646 w 397"/>
              <a:gd name="T15" fmla="*/ 2147483646 h 270"/>
              <a:gd name="T16" fmla="*/ 2147483646 w 397"/>
              <a:gd name="T17" fmla="*/ 2147483646 h 270"/>
              <a:gd name="T18" fmla="*/ 2147483646 w 397"/>
              <a:gd name="T19" fmla="*/ 2147483646 h 270"/>
              <a:gd name="T20" fmla="*/ 0 w 397"/>
              <a:gd name="T21" fmla="*/ 2147483646 h 270"/>
              <a:gd name="T22" fmla="*/ 2147483646 w 397"/>
              <a:gd name="T23" fmla="*/ 2147483646 h 270"/>
              <a:gd name="T24" fmla="*/ 2147483646 w 397"/>
              <a:gd name="T25" fmla="*/ 2147483646 h 270"/>
              <a:gd name="T26" fmla="*/ 2147483646 w 397"/>
              <a:gd name="T27" fmla="*/ 2147483646 h 270"/>
              <a:gd name="T28" fmla="*/ 2147483646 w 397"/>
              <a:gd name="T29" fmla="*/ 2147483646 h 270"/>
              <a:gd name="T30" fmla="*/ 2147483646 w 397"/>
              <a:gd name="T31" fmla="*/ 2147483646 h 270"/>
              <a:gd name="T32" fmla="*/ 2147483646 w 397"/>
              <a:gd name="T33" fmla="*/ 2147483646 h 270"/>
              <a:gd name="T34" fmla="*/ 2147483646 w 397"/>
              <a:gd name="T35" fmla="*/ 0 h 270"/>
              <a:gd name="T36" fmla="*/ 2147483646 w 397"/>
              <a:gd name="T37" fmla="*/ 2147483646 h 270"/>
              <a:gd name="T38" fmla="*/ 2147483646 w 397"/>
              <a:gd name="T39" fmla="*/ 2147483646 h 27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97" h="270">
                <a:moveTo>
                  <a:pt x="389" y="43"/>
                </a:moveTo>
                <a:lnTo>
                  <a:pt x="389" y="43"/>
                </a:lnTo>
                <a:cubicBezTo>
                  <a:pt x="170" y="262"/>
                  <a:pt x="170" y="262"/>
                  <a:pt x="170" y="262"/>
                </a:cubicBezTo>
                <a:cubicBezTo>
                  <a:pt x="170" y="269"/>
                  <a:pt x="163" y="269"/>
                  <a:pt x="156" y="269"/>
                </a:cubicBezTo>
                <a:cubicBezTo>
                  <a:pt x="149" y="269"/>
                  <a:pt x="141" y="269"/>
                  <a:pt x="134" y="262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7" y="135"/>
                  <a:pt x="0" y="127"/>
                  <a:pt x="0" y="120"/>
                </a:cubicBezTo>
                <a:cubicBezTo>
                  <a:pt x="0" y="106"/>
                  <a:pt x="14" y="92"/>
                  <a:pt x="28" y="92"/>
                </a:cubicBezTo>
                <a:cubicBezTo>
                  <a:pt x="36" y="92"/>
                  <a:pt x="43" y="92"/>
                  <a:pt x="50" y="99"/>
                </a:cubicBezTo>
                <a:cubicBezTo>
                  <a:pt x="156" y="205"/>
                  <a:pt x="156" y="205"/>
                  <a:pt x="156" y="205"/>
                </a:cubicBezTo>
                <a:cubicBezTo>
                  <a:pt x="354" y="7"/>
                  <a:pt x="354" y="7"/>
                  <a:pt x="354" y="7"/>
                </a:cubicBezTo>
                <a:cubicBezTo>
                  <a:pt x="354" y="0"/>
                  <a:pt x="361" y="0"/>
                  <a:pt x="368" y="0"/>
                </a:cubicBezTo>
                <a:cubicBezTo>
                  <a:pt x="389" y="0"/>
                  <a:pt x="396" y="7"/>
                  <a:pt x="396" y="29"/>
                </a:cubicBezTo>
                <a:cubicBezTo>
                  <a:pt x="396" y="36"/>
                  <a:pt x="396" y="43"/>
                  <a:pt x="389" y="43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pl-PL"/>
          </a:p>
        </p:txBody>
      </p:sp>
      <p:sp>
        <p:nvSpPr>
          <p:cNvPr id="17" name="Freeform 9"/>
          <p:cNvSpPr>
            <a:spLocks noChangeArrowheads="1"/>
          </p:cNvSpPr>
          <p:nvPr/>
        </p:nvSpPr>
        <p:spPr bwMode="auto">
          <a:xfrm>
            <a:off x="13008398" y="6778793"/>
            <a:ext cx="794851" cy="794851"/>
          </a:xfrm>
          <a:custGeom>
            <a:avLst/>
            <a:gdLst>
              <a:gd name="T0" fmla="*/ 2147483646 w 319"/>
              <a:gd name="T1" fmla="*/ 2147483646 h 319"/>
              <a:gd name="T2" fmla="*/ 2147483646 w 319"/>
              <a:gd name="T3" fmla="*/ 2147483646 h 319"/>
              <a:gd name="T4" fmla="*/ 2147483646 w 319"/>
              <a:gd name="T5" fmla="*/ 2147483646 h 319"/>
              <a:gd name="T6" fmla="*/ 2147483646 w 319"/>
              <a:gd name="T7" fmla="*/ 2147483646 h 319"/>
              <a:gd name="T8" fmla="*/ 2147483646 w 319"/>
              <a:gd name="T9" fmla="*/ 2147483646 h 319"/>
              <a:gd name="T10" fmla="*/ 2147483646 w 319"/>
              <a:gd name="T11" fmla="*/ 2147483646 h 319"/>
              <a:gd name="T12" fmla="*/ 2147483646 w 319"/>
              <a:gd name="T13" fmla="*/ 2147483646 h 319"/>
              <a:gd name="T14" fmla="*/ 2147483646 w 319"/>
              <a:gd name="T15" fmla="*/ 2147483646 h 319"/>
              <a:gd name="T16" fmla="*/ 2147483646 w 319"/>
              <a:gd name="T17" fmla="*/ 2147483646 h 319"/>
              <a:gd name="T18" fmla="*/ 2147483646 w 319"/>
              <a:gd name="T19" fmla="*/ 2147483646 h 319"/>
              <a:gd name="T20" fmla="*/ 2147483646 w 319"/>
              <a:gd name="T21" fmla="*/ 2147483646 h 319"/>
              <a:gd name="T22" fmla="*/ 2147483646 w 319"/>
              <a:gd name="T23" fmla="*/ 2147483646 h 319"/>
              <a:gd name="T24" fmla="*/ 2147483646 w 319"/>
              <a:gd name="T25" fmla="*/ 2147483646 h 319"/>
              <a:gd name="T26" fmla="*/ 0 w 319"/>
              <a:gd name="T27" fmla="*/ 2147483646 h 319"/>
              <a:gd name="T28" fmla="*/ 2147483646 w 319"/>
              <a:gd name="T29" fmla="*/ 2147483646 h 319"/>
              <a:gd name="T30" fmla="*/ 2147483646 w 319"/>
              <a:gd name="T31" fmla="*/ 2147483646 h 319"/>
              <a:gd name="T32" fmla="*/ 2147483646 w 319"/>
              <a:gd name="T33" fmla="*/ 2147483646 h 319"/>
              <a:gd name="T34" fmla="*/ 2147483646 w 319"/>
              <a:gd name="T35" fmla="*/ 2147483646 h 319"/>
              <a:gd name="T36" fmla="*/ 2147483646 w 319"/>
              <a:gd name="T37" fmla="*/ 2147483646 h 319"/>
              <a:gd name="T38" fmla="*/ 0 w 319"/>
              <a:gd name="T39" fmla="*/ 2147483646 h 319"/>
              <a:gd name="T40" fmla="*/ 2147483646 w 319"/>
              <a:gd name="T41" fmla="*/ 0 h 319"/>
              <a:gd name="T42" fmla="*/ 2147483646 w 319"/>
              <a:gd name="T43" fmla="*/ 2147483646 h 319"/>
              <a:gd name="T44" fmla="*/ 2147483646 w 319"/>
              <a:gd name="T45" fmla="*/ 2147483646 h 319"/>
              <a:gd name="T46" fmla="*/ 2147483646 w 319"/>
              <a:gd name="T47" fmla="*/ 2147483646 h 319"/>
              <a:gd name="T48" fmla="*/ 2147483646 w 319"/>
              <a:gd name="T49" fmla="*/ 2147483646 h 319"/>
              <a:gd name="T50" fmla="*/ 2147483646 w 319"/>
              <a:gd name="T51" fmla="*/ 2147483646 h 319"/>
              <a:gd name="T52" fmla="*/ 2147483646 w 319"/>
              <a:gd name="T53" fmla="*/ 0 h 319"/>
              <a:gd name="T54" fmla="*/ 2147483646 w 319"/>
              <a:gd name="T55" fmla="*/ 2147483646 h 319"/>
              <a:gd name="T56" fmla="*/ 2147483646 w 319"/>
              <a:gd name="T57" fmla="*/ 2147483646 h 31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19" h="319">
                <a:moveTo>
                  <a:pt x="311" y="42"/>
                </a:moveTo>
                <a:lnTo>
                  <a:pt x="311" y="42"/>
                </a:lnTo>
                <a:cubicBezTo>
                  <a:pt x="198" y="155"/>
                  <a:pt x="198" y="155"/>
                  <a:pt x="198" y="155"/>
                </a:cubicBezTo>
                <a:cubicBezTo>
                  <a:pt x="311" y="269"/>
                  <a:pt x="311" y="269"/>
                  <a:pt x="311" y="269"/>
                </a:cubicBezTo>
                <a:cubicBezTo>
                  <a:pt x="318" y="276"/>
                  <a:pt x="318" y="283"/>
                  <a:pt x="318" y="290"/>
                </a:cubicBezTo>
                <a:cubicBezTo>
                  <a:pt x="318" y="304"/>
                  <a:pt x="311" y="318"/>
                  <a:pt x="289" y="318"/>
                </a:cubicBezTo>
                <a:cubicBezTo>
                  <a:pt x="282" y="318"/>
                  <a:pt x="275" y="318"/>
                  <a:pt x="275" y="311"/>
                </a:cubicBezTo>
                <a:cubicBezTo>
                  <a:pt x="162" y="198"/>
                  <a:pt x="162" y="198"/>
                  <a:pt x="162" y="198"/>
                </a:cubicBezTo>
                <a:cubicBezTo>
                  <a:pt x="49" y="311"/>
                  <a:pt x="49" y="311"/>
                  <a:pt x="49" y="311"/>
                </a:cubicBezTo>
                <a:cubicBezTo>
                  <a:pt x="42" y="318"/>
                  <a:pt x="35" y="318"/>
                  <a:pt x="28" y="318"/>
                </a:cubicBezTo>
                <a:cubicBezTo>
                  <a:pt x="14" y="318"/>
                  <a:pt x="0" y="304"/>
                  <a:pt x="0" y="290"/>
                </a:cubicBezTo>
                <a:cubicBezTo>
                  <a:pt x="0" y="283"/>
                  <a:pt x="0" y="276"/>
                  <a:pt x="7" y="269"/>
                </a:cubicBezTo>
                <a:cubicBezTo>
                  <a:pt x="120" y="155"/>
                  <a:pt x="120" y="155"/>
                  <a:pt x="120" y="155"/>
                </a:cubicBezTo>
                <a:cubicBezTo>
                  <a:pt x="7" y="42"/>
                  <a:pt x="7" y="42"/>
                  <a:pt x="7" y="42"/>
                </a:cubicBezTo>
                <a:cubicBezTo>
                  <a:pt x="0" y="42"/>
                  <a:pt x="0" y="35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35" y="0"/>
                  <a:pt x="42" y="0"/>
                  <a:pt x="49" y="7"/>
                </a:cubicBezTo>
                <a:cubicBezTo>
                  <a:pt x="162" y="120"/>
                  <a:pt x="162" y="120"/>
                  <a:pt x="162" y="120"/>
                </a:cubicBezTo>
                <a:cubicBezTo>
                  <a:pt x="275" y="7"/>
                  <a:pt x="275" y="7"/>
                  <a:pt x="275" y="7"/>
                </a:cubicBezTo>
                <a:cubicBezTo>
                  <a:pt x="275" y="0"/>
                  <a:pt x="282" y="0"/>
                  <a:pt x="289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35"/>
                  <a:pt x="318" y="42"/>
                  <a:pt x="311" y="42"/>
                </a:cubicBez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wrap="none" anchor="ctr"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9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5" grpId="0" animBg="1"/>
      <p:bldP spid="16" grpId="0" animBg="1"/>
      <p:bldP spid="19" grpId="0"/>
      <p:bldP spid="2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0DBB6E-FA9E-4ED5-9E6E-A75447053917}"/>
              </a:ext>
            </a:extLst>
          </p:cNvPr>
          <p:cNvSpPr/>
          <p:nvPr/>
        </p:nvSpPr>
        <p:spPr>
          <a:xfrm>
            <a:off x="12143105" y="3089430"/>
            <a:ext cx="45719" cy="106265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D79244-6620-4038-BA9E-B67533BB4231}"/>
              </a:ext>
            </a:extLst>
          </p:cNvPr>
          <p:cNvSpPr txBox="1"/>
          <p:nvPr/>
        </p:nvSpPr>
        <p:spPr>
          <a:xfrm>
            <a:off x="0" y="299145"/>
            <a:ext cx="2437765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3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Domain Driven Design</a:t>
            </a:r>
            <a:endParaRPr lang="en-US" sz="113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545EAE-84DF-46C4-ABFD-D50A7C5FFE66}"/>
              </a:ext>
            </a:extLst>
          </p:cNvPr>
          <p:cNvSpPr txBox="1"/>
          <p:nvPr/>
        </p:nvSpPr>
        <p:spPr>
          <a:xfrm>
            <a:off x="14450426" y="3097255"/>
            <a:ext cx="8111608" cy="132342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Tactical patterns</a:t>
            </a:r>
            <a:endParaRPr lang="id-ID" sz="80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7728B9-C494-4E4A-B4E8-AC259832950F}"/>
              </a:ext>
            </a:extLst>
          </p:cNvPr>
          <p:cNvSpPr txBox="1"/>
          <p:nvPr/>
        </p:nvSpPr>
        <p:spPr>
          <a:xfrm>
            <a:off x="1858477" y="3089430"/>
            <a:ext cx="7934443" cy="132342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Strategic design</a:t>
            </a:r>
            <a:endParaRPr lang="id-ID" sz="80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9DD38C8A-DF60-42A6-B2BD-3966680DEA9E}"/>
              </a:ext>
            </a:extLst>
          </p:cNvPr>
          <p:cNvSpPr/>
          <p:nvPr/>
        </p:nvSpPr>
        <p:spPr>
          <a:xfrm>
            <a:off x="20181652" y="8276510"/>
            <a:ext cx="2990519" cy="82230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Aggregates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Rounded Rectangle 21">
            <a:extLst>
              <a:ext uri="{FF2B5EF4-FFF2-40B4-BE49-F238E27FC236}">
                <a16:creationId xmlns:a16="http://schemas.microsoft.com/office/drawing/2014/main" id="{C8FC0F9C-2E4E-412E-B6B0-6A81D0A2941C}"/>
              </a:ext>
            </a:extLst>
          </p:cNvPr>
          <p:cNvSpPr/>
          <p:nvPr/>
        </p:nvSpPr>
        <p:spPr>
          <a:xfrm>
            <a:off x="16729514" y="7164239"/>
            <a:ext cx="3162600" cy="8223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Repositories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ounded Rectangle 22">
            <a:extLst>
              <a:ext uri="{FF2B5EF4-FFF2-40B4-BE49-F238E27FC236}">
                <a16:creationId xmlns:a16="http://schemas.microsoft.com/office/drawing/2014/main" id="{C71B91A5-C268-4A4C-9F07-9472173A193F}"/>
              </a:ext>
            </a:extLst>
          </p:cNvPr>
          <p:cNvSpPr/>
          <p:nvPr/>
        </p:nvSpPr>
        <p:spPr>
          <a:xfrm>
            <a:off x="20453052" y="5825655"/>
            <a:ext cx="2208746" cy="8223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Entities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64B395F9-8988-40AC-92EA-7F649253831D}"/>
              </a:ext>
            </a:extLst>
          </p:cNvPr>
          <p:cNvSpPr/>
          <p:nvPr/>
        </p:nvSpPr>
        <p:spPr>
          <a:xfrm>
            <a:off x="18431969" y="11156744"/>
            <a:ext cx="2354971" cy="8223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Services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AEDCB05-9777-4598-A08E-48CF85D2C1D5}"/>
              </a:ext>
            </a:extLst>
          </p:cNvPr>
          <p:cNvSpPr/>
          <p:nvPr/>
        </p:nvSpPr>
        <p:spPr>
          <a:xfrm>
            <a:off x="13955279" y="6250089"/>
            <a:ext cx="2030252" cy="8223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Events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0840886-F956-4A94-8E3A-14C026AEDCC3}"/>
              </a:ext>
            </a:extLst>
          </p:cNvPr>
          <p:cNvSpPr/>
          <p:nvPr/>
        </p:nvSpPr>
        <p:spPr>
          <a:xfrm>
            <a:off x="13702170" y="8929460"/>
            <a:ext cx="4987104" cy="82230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Dependency Injection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B855593-DA1E-46C8-92A9-87871E472324}"/>
              </a:ext>
            </a:extLst>
          </p:cNvPr>
          <p:cNvSpPr/>
          <p:nvPr/>
        </p:nvSpPr>
        <p:spPr>
          <a:xfrm>
            <a:off x="20786940" y="12382901"/>
            <a:ext cx="2459184" cy="8223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Modules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Rounded Rectangle 32">
            <a:extLst>
              <a:ext uri="{FF2B5EF4-FFF2-40B4-BE49-F238E27FC236}">
                <a16:creationId xmlns:a16="http://schemas.microsoft.com/office/drawing/2014/main" id="{BAC5C8D9-14A6-4347-A272-995CEFDFB072}"/>
              </a:ext>
            </a:extLst>
          </p:cNvPr>
          <p:cNvSpPr/>
          <p:nvPr/>
        </p:nvSpPr>
        <p:spPr>
          <a:xfrm>
            <a:off x="15220271" y="10542421"/>
            <a:ext cx="2489304" cy="8223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Factories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ounded Rectangle 29">
            <a:extLst>
              <a:ext uri="{FF2B5EF4-FFF2-40B4-BE49-F238E27FC236}">
                <a16:creationId xmlns:a16="http://schemas.microsoft.com/office/drawing/2014/main" id="{98690BE2-948F-4244-A9CF-144062B0AE7C}"/>
              </a:ext>
            </a:extLst>
          </p:cNvPr>
          <p:cNvSpPr/>
          <p:nvPr/>
        </p:nvSpPr>
        <p:spPr>
          <a:xfrm>
            <a:off x="20572966" y="9633557"/>
            <a:ext cx="1995101" cy="8223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Layers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3F1E85B3-7060-4F50-BD14-D23DA3F54DA4}"/>
              </a:ext>
            </a:extLst>
          </p:cNvPr>
          <p:cNvSpPr/>
          <p:nvPr/>
        </p:nvSpPr>
        <p:spPr>
          <a:xfrm>
            <a:off x="7143846" y="8076589"/>
            <a:ext cx="3265116" cy="82230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Core </a:t>
            </a:r>
            <a:r>
              <a:rPr lang="pl-PL" sz="32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domain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D4D29A94-5E90-40A3-9417-0EB3F1379FAF}"/>
              </a:ext>
            </a:extLst>
          </p:cNvPr>
          <p:cNvSpPr/>
          <p:nvPr/>
        </p:nvSpPr>
        <p:spPr>
          <a:xfrm>
            <a:off x="3834737" y="6964318"/>
            <a:ext cx="3151133" cy="8223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Sub-domain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Rounded Rectangle 22">
            <a:extLst>
              <a:ext uri="{FF2B5EF4-FFF2-40B4-BE49-F238E27FC236}">
                <a16:creationId xmlns:a16="http://schemas.microsoft.com/office/drawing/2014/main" id="{0614798F-786D-4BE7-9D56-79392B9FFE3C}"/>
              </a:ext>
            </a:extLst>
          </p:cNvPr>
          <p:cNvSpPr/>
          <p:nvPr/>
        </p:nvSpPr>
        <p:spPr>
          <a:xfrm>
            <a:off x="7500660" y="5625734"/>
            <a:ext cx="2312510" cy="8223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Domain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Rounded Rectangle 23">
            <a:extLst>
              <a:ext uri="{FF2B5EF4-FFF2-40B4-BE49-F238E27FC236}">
                <a16:creationId xmlns:a16="http://schemas.microsoft.com/office/drawing/2014/main" id="{3F930B8B-1850-4349-A2B0-187E5F10EB40}"/>
              </a:ext>
            </a:extLst>
          </p:cNvPr>
          <p:cNvSpPr/>
          <p:nvPr/>
        </p:nvSpPr>
        <p:spPr>
          <a:xfrm>
            <a:off x="700817" y="5633039"/>
            <a:ext cx="4904759" cy="8223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Ubiquitous Language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Rounded Rectangle 28">
            <a:extLst>
              <a:ext uri="{FF2B5EF4-FFF2-40B4-BE49-F238E27FC236}">
                <a16:creationId xmlns:a16="http://schemas.microsoft.com/office/drawing/2014/main" id="{1170BD5A-783B-46A2-A876-BAE4071C4813}"/>
              </a:ext>
            </a:extLst>
          </p:cNvPr>
          <p:cNvSpPr/>
          <p:nvPr/>
        </p:nvSpPr>
        <p:spPr>
          <a:xfrm>
            <a:off x="801659" y="8617573"/>
            <a:ext cx="3639726" cy="82230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Domain model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Rounded Rectangle 32">
            <a:extLst>
              <a:ext uri="{FF2B5EF4-FFF2-40B4-BE49-F238E27FC236}">
                <a16:creationId xmlns:a16="http://schemas.microsoft.com/office/drawing/2014/main" id="{6A590397-A5A6-430F-8131-7D6A90590C48}"/>
              </a:ext>
            </a:extLst>
          </p:cNvPr>
          <p:cNvSpPr/>
          <p:nvPr/>
        </p:nvSpPr>
        <p:spPr>
          <a:xfrm>
            <a:off x="2316694" y="11602107"/>
            <a:ext cx="3268325" cy="8223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Context Map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7" name="Rounded Rectangle 29">
            <a:extLst>
              <a:ext uri="{FF2B5EF4-FFF2-40B4-BE49-F238E27FC236}">
                <a16:creationId xmlns:a16="http://schemas.microsoft.com/office/drawing/2014/main" id="{3E47F7D8-3D49-4955-A7B8-6A65646184D4}"/>
              </a:ext>
            </a:extLst>
          </p:cNvPr>
          <p:cNvSpPr/>
          <p:nvPr/>
        </p:nvSpPr>
        <p:spPr>
          <a:xfrm>
            <a:off x="1618959" y="10131268"/>
            <a:ext cx="2212896" cy="8223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Context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1" name="Rounded Rectangle 21">
            <a:extLst>
              <a:ext uri="{FF2B5EF4-FFF2-40B4-BE49-F238E27FC236}">
                <a16:creationId xmlns:a16="http://schemas.microsoft.com/office/drawing/2014/main" id="{D4D29A94-5E90-40A3-9417-0EB3F1379FAF}"/>
              </a:ext>
            </a:extLst>
          </p:cNvPr>
          <p:cNvSpPr/>
          <p:nvPr/>
        </p:nvSpPr>
        <p:spPr>
          <a:xfrm>
            <a:off x="6398866" y="11590694"/>
            <a:ext cx="4230893" cy="8223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Generic Subdomain</a:t>
            </a:r>
          </a:p>
        </p:txBody>
      </p:sp>
      <p:sp>
        <p:nvSpPr>
          <p:cNvPr id="39" name="Rounded Rectangle 29">
            <a:extLst>
              <a:ext uri="{FF2B5EF4-FFF2-40B4-BE49-F238E27FC236}">
                <a16:creationId xmlns:a16="http://schemas.microsoft.com/office/drawing/2014/main" id="{3E47F7D8-3D49-4955-A7B8-6A65646184D4}"/>
              </a:ext>
            </a:extLst>
          </p:cNvPr>
          <p:cNvSpPr/>
          <p:nvPr/>
        </p:nvSpPr>
        <p:spPr>
          <a:xfrm>
            <a:off x="6863302" y="9704574"/>
            <a:ext cx="4164748" cy="8223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rIns="274320" rtlCol="0" anchor="ctr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Bounded Context</a:t>
            </a:r>
            <a:endParaRPr lang="en-US" sz="32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9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6" grpId="0" animBg="1"/>
      <p:bldP spid="47" grpId="0" animBg="1"/>
      <p:bldP spid="41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632888" y="4802006"/>
            <a:ext cx="8056235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DDD is an approach that even helps you determine when </a:t>
            </a:r>
            <a:r>
              <a:rPr lang="en-US" sz="4800" b="1" dirty="0">
                <a:solidFill>
                  <a:schemeClr val="accent1"/>
                </a:solidFill>
                <a:latin typeface="Lato" charset="0"/>
                <a:ea typeface="Lato" charset="0"/>
                <a:cs typeface="Lato" charset="0"/>
              </a:rPr>
              <a:t>you don’t need it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32888" y="483017"/>
            <a:ext cx="887694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The DDD paradox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4283229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latin typeface="Lato Light"/>
                <a:cs typeface="Lato Light"/>
              </a:rPr>
              <a:t>By </a:t>
            </a:r>
            <a:r>
              <a:rPr lang="en-US" sz="3100" dirty="0" err="1">
                <a:solidFill>
                  <a:schemeClr val="accent1"/>
                </a:solidFill>
                <a:latin typeface="Lato Light"/>
                <a:cs typeface="Lato Light"/>
              </a:rPr>
              <a:t>Emilien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 </a:t>
            </a:r>
            <a:r>
              <a:rPr lang="en-US" sz="3100" dirty="0" err="1">
                <a:solidFill>
                  <a:schemeClr val="accent1"/>
                </a:solidFill>
                <a:latin typeface="Lato Light"/>
                <a:cs typeface="Lato Light"/>
              </a:rPr>
              <a:t>Pecoulhas</a:t>
            </a:r>
            <a:endParaRPr lang="en-US" sz="3100" dirty="0">
              <a:latin typeface="Lato Light"/>
              <a:cs typeface="Lato Light"/>
            </a:endParaRPr>
          </a:p>
        </p:txBody>
      </p:sp>
      <p:pic>
        <p:nvPicPr>
          <p:cNvPr id="1026" name="Picture 2" descr="Image result for context map d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775" y="1744541"/>
            <a:ext cx="12423192" cy="991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14939137" y="11662784"/>
            <a:ext cx="6101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>
                <a:solidFill>
                  <a:schemeClr val="tx2"/>
                </a:solidFill>
              </a:rPr>
              <a:t>https://msdn.microsoft.com/en-us/library/jj591560.aspx</a:t>
            </a:r>
          </a:p>
        </p:txBody>
      </p:sp>
      <p:sp>
        <p:nvSpPr>
          <p:cNvPr id="2" name="pole tekstowe 1"/>
          <p:cNvSpPr txBox="1"/>
          <p:nvPr/>
        </p:nvSpPr>
        <p:spPr>
          <a:xfrm>
            <a:off x="1632888" y="7900416"/>
            <a:ext cx="8056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-18"/>
              </a:rPr>
              <a:t>Strategical Design will drive using Tactical Patterns.</a:t>
            </a:r>
            <a:endParaRPr lang="pl-PL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2794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18677" y="4426180"/>
            <a:ext cx="2491350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3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Domain Driven Design</a:t>
            </a:r>
            <a:endParaRPr lang="en-US" sz="113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80690" y="6744469"/>
            <a:ext cx="5016271" cy="227062"/>
            <a:chOff x="6927228" y="7552706"/>
            <a:chExt cx="5016271" cy="227062"/>
          </a:xfrm>
          <a:solidFill>
            <a:schemeClr val="accent1"/>
          </a:solidFill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0" y="7356177"/>
            <a:ext cx="24377650" cy="123527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6600" dirty="0">
                <a:latin typeface="Lato Light" charset="0"/>
                <a:ea typeface="Lato Light" charset="0"/>
                <a:cs typeface="Lato Light" charset="0"/>
              </a:rPr>
              <a:t>In ecommerce domain</a:t>
            </a:r>
          </a:p>
        </p:txBody>
      </p:sp>
    </p:spTree>
    <p:extLst>
      <p:ext uri="{BB962C8B-B14F-4D97-AF65-F5344CB8AC3E}">
        <p14:creationId xmlns:p14="http://schemas.microsoft.com/office/powerpoint/2010/main" val="2967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22117" y="5334506"/>
            <a:ext cx="79936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9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UBIQUITOUS </a:t>
            </a:r>
          </a:p>
          <a:p>
            <a:r>
              <a:rPr lang="pl-PL" sz="9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LANGUAGE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3680C8-90F1-492E-9B7E-5CF0B8B0CB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5" r="16235"/>
          <a:stretch/>
        </p:blipFill>
        <p:spPr/>
      </p:pic>
    </p:spTree>
    <p:extLst>
      <p:ext uri="{BB962C8B-B14F-4D97-AF65-F5344CB8AC3E}">
        <p14:creationId xmlns:p14="http://schemas.microsoft.com/office/powerpoint/2010/main" val="183289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>
            <a:spLocks noChangeAspect="1"/>
          </p:cNvSpPr>
          <p:nvPr/>
        </p:nvSpPr>
        <p:spPr>
          <a:xfrm>
            <a:off x="1738984" y="7853993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3</a:t>
            </a:r>
            <a:endParaRPr lang="bg-BG" dirty="0"/>
          </a:p>
        </p:txBody>
      </p:sp>
      <p:sp>
        <p:nvSpPr>
          <p:cNvPr id="40" name="TextBox 39"/>
          <p:cNvSpPr txBox="1"/>
          <p:nvPr/>
        </p:nvSpPr>
        <p:spPr>
          <a:xfrm>
            <a:off x="3079625" y="4598689"/>
            <a:ext cx="223009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ADD ORDER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79625" y="8112233"/>
            <a:ext cx="333931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UPDATE SHIPPING</a:t>
            </a: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735222" y="6081770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2</a:t>
            </a:r>
            <a:endParaRPr lang="bg-BG" dirty="0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38984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1</a:t>
            </a:r>
            <a:endParaRPr lang="bg-BG" dirty="0"/>
          </a:p>
        </p:txBody>
      </p:sp>
      <p:sp>
        <p:nvSpPr>
          <p:cNvPr id="102" name="TextBox 101"/>
          <p:cNvSpPr txBox="1"/>
          <p:nvPr/>
        </p:nvSpPr>
        <p:spPr>
          <a:xfrm>
            <a:off x="1632888" y="483017"/>
            <a:ext cx="851703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Customer stories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4573373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latin typeface="Lato Light"/>
                <a:cs typeface="Lato Light"/>
              </a:rPr>
              <a:t>Client actions </a:t>
            </a:r>
            <a:r>
              <a:rPr lang="pl-PL" sz="3100" dirty="0">
                <a:solidFill>
                  <a:schemeClr val="accent1"/>
                </a:solidFill>
                <a:latin typeface="Lato Light"/>
                <a:cs typeface="Lato Light"/>
              </a:rPr>
              <a:t>in 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a store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8565AB9-6DEB-4FBA-B1CA-A53BF847304A}"/>
              </a:ext>
            </a:extLst>
          </p:cNvPr>
          <p:cNvSpPr>
            <a:spLocks noChangeAspect="1"/>
          </p:cNvSpPr>
          <p:nvPr/>
        </p:nvSpPr>
        <p:spPr>
          <a:xfrm>
            <a:off x="1738984" y="9626216"/>
            <a:ext cx="1027094" cy="1027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4</a:t>
            </a:r>
            <a:endParaRPr lang="bg-B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F19E9A-C9E9-4E70-9887-B38451DF0834}"/>
              </a:ext>
            </a:extLst>
          </p:cNvPr>
          <p:cNvSpPr txBox="1"/>
          <p:nvPr/>
        </p:nvSpPr>
        <p:spPr>
          <a:xfrm>
            <a:off x="3079625" y="9884456"/>
            <a:ext cx="3500125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ITEMS COLLECTION</a:t>
            </a:r>
            <a:endParaRPr lang="en-US" sz="2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050" name="Picture 2" descr="https://i.imgur.com/lB5wmMp.png">
            <a:extLst>
              <a:ext uri="{FF2B5EF4-FFF2-40B4-BE49-F238E27FC236}">
                <a16:creationId xmlns:a16="http://schemas.microsoft.com/office/drawing/2014/main" id="{4CC9C6BC-C9E1-46B4-AFAA-FF51D7D5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787" y="3076417"/>
            <a:ext cx="5376951" cy="403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7EA8FE17-48A6-4D8C-BDBB-B04B7C8B0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058" y="4242890"/>
            <a:ext cx="5715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what meme">
            <a:extLst>
              <a:ext uri="{FF2B5EF4-FFF2-40B4-BE49-F238E27FC236}">
                <a16:creationId xmlns:a16="http://schemas.microsoft.com/office/drawing/2014/main" id="{C7AC3C5D-127F-44AE-8391-4AF76A2B1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189" y="762586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A98163-19C3-44F3-817D-9861393D942D}"/>
              </a:ext>
            </a:extLst>
          </p:cNvPr>
          <p:cNvSpPr txBox="1"/>
          <p:nvPr/>
        </p:nvSpPr>
        <p:spPr>
          <a:xfrm>
            <a:off x="3079625" y="6333840"/>
            <a:ext cx="271414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DELETE ORDER</a:t>
            </a:r>
            <a:endParaRPr lang="en-US" sz="2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2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0" grpId="0"/>
      <p:bldP spid="42" grpId="0"/>
      <p:bldP spid="55" grpId="0" animBg="1"/>
      <p:bldP spid="57" grpId="0" animBg="1"/>
      <p:bldP spid="18" grpId="0" animBg="1"/>
      <p:bldP spid="1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71646" y="526784"/>
            <a:ext cx="8026556" cy="12605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999"/>
              </a:spcAft>
            </a:pPr>
            <a:r>
              <a:rPr lang="pl-PL" sz="13596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WHY </a:t>
            </a:r>
          </a:p>
          <a:p>
            <a:pPr>
              <a:spcAft>
                <a:spcPts val="3999"/>
              </a:spcAft>
            </a:pPr>
            <a:r>
              <a:rPr lang="pl-PL" sz="13596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SHOULD </a:t>
            </a:r>
            <a:endParaRPr lang="en-US" sz="13596" b="1" dirty="0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  <a:p>
            <a:pPr>
              <a:spcAft>
                <a:spcPts val="3999"/>
              </a:spcAft>
            </a:pPr>
            <a:r>
              <a:rPr lang="pl-PL" sz="13596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YOU </a:t>
            </a:r>
          </a:p>
          <a:p>
            <a:pPr>
              <a:spcAft>
                <a:spcPts val="3999"/>
              </a:spcAft>
            </a:pPr>
            <a:r>
              <a:rPr lang="pl-PL" sz="13596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EVEN</a:t>
            </a:r>
          </a:p>
          <a:p>
            <a:pPr>
              <a:spcAft>
                <a:spcPts val="3999"/>
              </a:spcAft>
            </a:pPr>
            <a:r>
              <a:rPr lang="pl-PL" sz="13596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CARE?</a:t>
            </a:r>
            <a:endParaRPr lang="en-US" sz="13596" b="1" dirty="0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</p:txBody>
      </p:sp>
      <p:pic>
        <p:nvPicPr>
          <p:cNvPr id="4" name="Symbol zastępczy obrazu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t="-15" r="23584" b="-103"/>
          <a:stretch/>
        </p:blipFill>
        <p:spPr>
          <a:xfrm>
            <a:off x="0" y="-55563"/>
            <a:ext cx="11750675" cy="13785851"/>
          </a:xfrm>
        </p:spPr>
      </p:pic>
    </p:spTree>
    <p:extLst>
      <p:ext uri="{BB962C8B-B14F-4D97-AF65-F5344CB8AC3E}">
        <p14:creationId xmlns:p14="http://schemas.microsoft.com/office/powerpoint/2010/main" val="121092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>
            <a:spLocks noChangeAspect="1"/>
          </p:cNvSpPr>
          <p:nvPr/>
        </p:nvSpPr>
        <p:spPr>
          <a:xfrm>
            <a:off x="1711325" y="9274143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3</a:t>
            </a:r>
            <a:endParaRPr lang="bg-BG" dirty="0"/>
          </a:p>
        </p:txBody>
      </p:sp>
      <p:sp>
        <p:nvSpPr>
          <p:cNvPr id="40" name="TextBox 39"/>
          <p:cNvSpPr txBox="1"/>
          <p:nvPr/>
        </p:nvSpPr>
        <p:spPr>
          <a:xfrm>
            <a:off x="3051966" y="4244735"/>
            <a:ext cx="5438891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SPOKEN LANGUAGE MUST REFER TO BUSINESS</a:t>
            </a:r>
            <a:endParaRPr lang="en-US" sz="2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51966" y="9310769"/>
            <a:ext cx="5504648" cy="9541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LANGUAGE WILL EVOLVE</a:t>
            </a:r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WITH</a:t>
            </a:r>
          </a:p>
          <a:p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UNDERSTANDING</a:t>
            </a:r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DOMAIN</a:t>
            </a:r>
            <a:endParaRPr lang="en-US" sz="2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51966" y="6752052"/>
            <a:ext cx="6462154" cy="9541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SHARE</a:t>
            </a:r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</a:t>
            </a:r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LANGUAGE FROM BUSINESS</a:t>
            </a:r>
          </a:p>
          <a:p>
            <a:r>
              <a:rPr lang="pl-PL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TO CODEBASE</a:t>
            </a:r>
            <a:endParaRPr lang="en-US" sz="2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711325" y="6752052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2</a:t>
            </a:r>
            <a:endParaRPr lang="bg-BG" dirty="0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11325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1</a:t>
            </a:r>
            <a:endParaRPr lang="bg-BG" dirty="0"/>
          </a:p>
        </p:txBody>
      </p:sp>
      <p:sp>
        <p:nvSpPr>
          <p:cNvPr id="102" name="TextBox 101"/>
          <p:cNvSpPr txBox="1"/>
          <p:nvPr/>
        </p:nvSpPr>
        <p:spPr>
          <a:xfrm>
            <a:off x="1632888" y="483017"/>
            <a:ext cx="1192880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Shared understanding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6730694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100" dirty="0">
                <a:latin typeface="Lato Light"/>
                <a:cs typeface="Lato Light"/>
              </a:rPr>
              <a:t>Common language</a:t>
            </a:r>
            <a:r>
              <a:rPr lang="en-US" sz="3100" dirty="0">
                <a:latin typeface="Lato Light"/>
                <a:cs typeface="Lato Light"/>
              </a:rPr>
              <a:t> </a:t>
            </a:r>
            <a:r>
              <a:rPr lang="pl-PL" sz="3100" dirty="0">
                <a:solidFill>
                  <a:schemeClr val="accent1"/>
                </a:solidFill>
                <a:latin typeface="Lato Light"/>
                <a:cs typeface="Lato Light"/>
              </a:rPr>
              <a:t>between people</a:t>
            </a:r>
            <a:endParaRPr lang="en-US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>
            <a:off x="17056359" y="5054898"/>
            <a:ext cx="2425959" cy="335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6C271-A62F-46B0-907A-4633B9153B08}"/>
              </a:ext>
            </a:extLst>
          </p:cNvPr>
          <p:cNvSpPr txBox="1"/>
          <p:nvPr/>
        </p:nvSpPr>
        <p:spPr>
          <a:xfrm>
            <a:off x="13827241" y="4899387"/>
            <a:ext cx="263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200" dirty="0">
                <a:solidFill>
                  <a:schemeClr val="tx2"/>
                </a:solidFill>
                <a:latin typeface="Lato" panose="020F0502020204030203" pitchFamily="34" charset="-18"/>
              </a:rPr>
              <a:t>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8F47B-2E7E-40A2-A16D-C40D9920C20B}"/>
              </a:ext>
            </a:extLst>
          </p:cNvPr>
          <p:cNvSpPr txBox="1"/>
          <p:nvPr/>
        </p:nvSpPr>
        <p:spPr>
          <a:xfrm>
            <a:off x="20127275" y="4899434"/>
            <a:ext cx="3497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Client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CBF1DB5-A9DD-4FD7-8CC0-DE67312BA589}"/>
              </a:ext>
            </a:extLst>
          </p:cNvPr>
          <p:cNvSpPr/>
          <p:nvPr/>
        </p:nvSpPr>
        <p:spPr>
          <a:xfrm>
            <a:off x="17056359" y="6165096"/>
            <a:ext cx="2425959" cy="335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E373D-490B-474C-B7BD-2EDBF869D7D1}"/>
              </a:ext>
            </a:extLst>
          </p:cNvPr>
          <p:cNvSpPr txBox="1"/>
          <p:nvPr/>
        </p:nvSpPr>
        <p:spPr>
          <a:xfrm>
            <a:off x="13561695" y="6009585"/>
            <a:ext cx="289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200" dirty="0">
                <a:solidFill>
                  <a:schemeClr val="tx2"/>
                </a:solidFill>
                <a:latin typeface="Lato" panose="020F0502020204030203" pitchFamily="34" charset="-18"/>
              </a:rPr>
              <a:t>Add </a:t>
            </a:r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order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ACD9B4-937C-4292-B753-3DFDA948785C}"/>
              </a:ext>
            </a:extLst>
          </p:cNvPr>
          <p:cNvSpPr txBox="1"/>
          <p:nvPr/>
        </p:nvSpPr>
        <p:spPr>
          <a:xfrm>
            <a:off x="20127275" y="6009632"/>
            <a:ext cx="3497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tx2"/>
                </a:solidFill>
                <a:latin typeface="Lato" panose="020F0502020204030203" pitchFamily="34" charset="-18"/>
              </a:rPr>
              <a:t>Place order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3D92C92-FB71-4C9F-9643-D03FDE4EF601}"/>
              </a:ext>
            </a:extLst>
          </p:cNvPr>
          <p:cNvSpPr/>
          <p:nvPr/>
        </p:nvSpPr>
        <p:spPr>
          <a:xfrm>
            <a:off x="17056359" y="7246907"/>
            <a:ext cx="2425959" cy="335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07A498-B1B8-44AA-96C4-3B281E0B9CA7}"/>
              </a:ext>
            </a:extLst>
          </p:cNvPr>
          <p:cNvSpPr txBox="1"/>
          <p:nvPr/>
        </p:nvSpPr>
        <p:spPr>
          <a:xfrm>
            <a:off x="13006697" y="7091396"/>
            <a:ext cx="3452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Update delivery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3D4C1-7803-4BEC-B1A0-536C3EED9A2E}"/>
              </a:ext>
            </a:extLst>
          </p:cNvPr>
          <p:cNvSpPr txBox="1"/>
          <p:nvPr/>
        </p:nvSpPr>
        <p:spPr>
          <a:xfrm>
            <a:off x="20127275" y="7091443"/>
            <a:ext cx="425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Change delivery date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EBF6272-CE4F-455A-9A91-23CF8E21707B}"/>
              </a:ext>
            </a:extLst>
          </p:cNvPr>
          <p:cNvSpPr/>
          <p:nvPr/>
        </p:nvSpPr>
        <p:spPr>
          <a:xfrm>
            <a:off x="17056359" y="8296097"/>
            <a:ext cx="2425959" cy="335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568323-EAE8-4ED6-8249-866254385C66}"/>
              </a:ext>
            </a:extLst>
          </p:cNvPr>
          <p:cNvSpPr txBox="1"/>
          <p:nvPr/>
        </p:nvSpPr>
        <p:spPr>
          <a:xfrm>
            <a:off x="12689633" y="8140586"/>
            <a:ext cx="376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Items collection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1C2514-E5EB-4346-A7BF-04D7094553C1}"/>
              </a:ext>
            </a:extLst>
          </p:cNvPr>
          <p:cNvSpPr txBox="1"/>
          <p:nvPr/>
        </p:nvSpPr>
        <p:spPr>
          <a:xfrm>
            <a:off x="20127275" y="8140633"/>
            <a:ext cx="375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Product catalogue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35" name="Arrow: Right 26">
            <a:extLst>
              <a:ext uri="{FF2B5EF4-FFF2-40B4-BE49-F238E27FC236}">
                <a16:creationId xmlns:a16="http://schemas.microsoft.com/office/drawing/2014/main" id="{3EBF6272-CE4F-455A-9A91-23CF8E21707B}"/>
              </a:ext>
            </a:extLst>
          </p:cNvPr>
          <p:cNvSpPr/>
          <p:nvPr/>
        </p:nvSpPr>
        <p:spPr>
          <a:xfrm>
            <a:off x="17056358" y="9374068"/>
            <a:ext cx="2425959" cy="335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A9568323-EAE8-4ED6-8249-866254385C66}"/>
              </a:ext>
            </a:extLst>
          </p:cNvPr>
          <p:cNvSpPr txBox="1"/>
          <p:nvPr/>
        </p:nvSpPr>
        <p:spPr>
          <a:xfrm>
            <a:off x="12689632" y="9218557"/>
            <a:ext cx="376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200" dirty="0">
                <a:solidFill>
                  <a:schemeClr val="tx2"/>
                </a:solidFill>
                <a:latin typeface="Lato" panose="020F0502020204030203" pitchFamily="34" charset="-18"/>
              </a:rPr>
              <a:t>Fast shipping</a:t>
            </a:r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211C2514-E5EB-4346-A7BF-04D7094553C1}"/>
              </a:ext>
            </a:extLst>
          </p:cNvPr>
          <p:cNvSpPr txBox="1"/>
          <p:nvPr/>
        </p:nvSpPr>
        <p:spPr>
          <a:xfrm>
            <a:off x="20127274" y="9218604"/>
            <a:ext cx="3497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tx2"/>
                </a:solidFill>
                <a:latin typeface="Lato" panose="020F0502020204030203" pitchFamily="34" charset="-18"/>
              </a:rPr>
              <a:t>Express delivery</a:t>
            </a:r>
          </a:p>
        </p:txBody>
      </p:sp>
    </p:spTree>
    <p:extLst>
      <p:ext uri="{BB962C8B-B14F-4D97-AF65-F5344CB8AC3E}">
        <p14:creationId xmlns:p14="http://schemas.microsoft.com/office/powerpoint/2010/main" val="23064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0" grpId="0"/>
      <p:bldP spid="42" grpId="0"/>
      <p:bldP spid="51" grpId="0"/>
      <p:bldP spid="55" grpId="0" animBg="1"/>
      <p:bldP spid="57" grpId="0" animBg="1"/>
      <p:bldP spid="3" grpId="0" animBg="1"/>
      <p:bldP spid="4" grpId="0"/>
      <p:bldP spid="20" grpId="0"/>
      <p:bldP spid="21" grpId="0" animBg="1"/>
      <p:bldP spid="22" grpId="0"/>
      <p:bldP spid="23" grpId="0"/>
      <p:bldP spid="24" grpId="0" animBg="1"/>
      <p:bldP spid="25" grpId="0"/>
      <p:bldP spid="26" grpId="0"/>
      <p:bldP spid="27" grpId="0" animBg="1"/>
      <p:bldP spid="28" grpId="0"/>
      <p:bldP spid="29" grpId="0"/>
      <p:bldP spid="35" grpId="0" animBg="1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D46AFD-80AB-46A5-8013-D0C4D49B55D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b="6299"/>
          <a:stretch>
            <a:fillRect/>
          </a:stretch>
        </p:blipFill>
        <p:spPr/>
      </p:pic>
      <p:sp>
        <p:nvSpPr>
          <p:cNvPr id="24" name="Rectangle 23"/>
          <p:cNvSpPr/>
          <p:nvPr/>
        </p:nvSpPr>
        <p:spPr>
          <a:xfrm>
            <a:off x="-10430" y="0"/>
            <a:ext cx="24388080" cy="13716000"/>
          </a:xfrm>
          <a:prstGeom prst="rect">
            <a:avLst/>
          </a:prstGeom>
          <a:solidFill>
            <a:srgbClr val="293039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166576" y="8149503"/>
            <a:ext cx="4859793" cy="15183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199"/>
              </a:spcAft>
            </a:pPr>
            <a:r>
              <a:rPr lang="pl-PL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Deeper understanding</a:t>
            </a:r>
          </a:p>
          <a:p>
            <a:pPr algn="ctr">
              <a:spcAft>
                <a:spcPts val="3199"/>
              </a:spcAft>
            </a:pPr>
            <a:r>
              <a:rPr lang="pl-PL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of business</a:t>
            </a:r>
            <a:endParaRPr lang="en-US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463869" y="8149503"/>
            <a:ext cx="3473708" cy="15183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Code adjusted </a:t>
            </a:r>
          </a:p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 business needs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335109" y="8149503"/>
            <a:ext cx="3767891" cy="15183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Better cooperation</a:t>
            </a:r>
          </a:p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with the client</a:t>
            </a:r>
          </a:p>
        </p:txBody>
      </p:sp>
      <p:sp>
        <p:nvSpPr>
          <p:cNvPr id="100" name="Oval 99"/>
          <p:cNvSpPr/>
          <p:nvPr/>
        </p:nvSpPr>
        <p:spPr>
          <a:xfrm>
            <a:off x="3995166" y="4360204"/>
            <a:ext cx="3202600" cy="3203436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0599397" y="4360204"/>
            <a:ext cx="3202600" cy="3203436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17617748" y="4360204"/>
            <a:ext cx="3202600" cy="3203436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40" name="Shape 2547"/>
          <p:cNvSpPr/>
          <p:nvPr/>
        </p:nvSpPr>
        <p:spPr>
          <a:xfrm>
            <a:off x="4924569" y="5340372"/>
            <a:ext cx="1273368" cy="127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41" name="Shape 2587"/>
          <p:cNvSpPr/>
          <p:nvPr/>
        </p:nvSpPr>
        <p:spPr>
          <a:xfrm>
            <a:off x="18582363" y="5347540"/>
            <a:ext cx="1273368" cy="127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43" name="Shape 2934"/>
          <p:cNvSpPr/>
          <p:nvPr/>
        </p:nvSpPr>
        <p:spPr>
          <a:xfrm>
            <a:off x="11715351" y="5347540"/>
            <a:ext cx="926088" cy="127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6123" y="483017"/>
            <a:ext cx="1150542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pl-PL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Ubiquitous Language</a:t>
            </a:r>
            <a:endParaRPr lang="id-ID" sz="8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Lato Light" charset="0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0250931" y="1634834"/>
            <a:ext cx="3916976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dirty="0">
                <a:solidFill>
                  <a:schemeClr val="bg1"/>
                </a:solidFill>
                <a:latin typeface="Lato Light"/>
                <a:cs typeface="Lato Light"/>
              </a:rPr>
              <a:t>Benefits of using UL</a:t>
            </a:r>
            <a:endParaRPr lang="en-US" sz="31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50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22117" y="5334506"/>
            <a:ext cx="62392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9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BOUNDED</a:t>
            </a:r>
            <a:br>
              <a:rPr lang="pl-PL" sz="9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pl-PL" sz="9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CONTEXT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3680C8-90F1-492E-9B7E-5CF0B8B0CB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1" t="-283" b="-1"/>
          <a:stretch/>
        </p:blipFill>
        <p:spPr>
          <a:xfrm>
            <a:off x="10482942" y="-19455"/>
            <a:ext cx="13894707" cy="13735455"/>
          </a:xfrm>
        </p:spPr>
      </p:pic>
    </p:spTree>
    <p:extLst>
      <p:ext uri="{BB962C8B-B14F-4D97-AF65-F5344CB8AC3E}">
        <p14:creationId xmlns:p14="http://schemas.microsoft.com/office/powerpoint/2010/main" val="282781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435724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Shipping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4486811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latin typeface="Lato Light"/>
                <a:cs typeface="Lato Light"/>
              </a:rPr>
              <a:t>In 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online store </a:t>
            </a:r>
            <a:r>
              <a:rPr lang="en-US" sz="3100" dirty="0">
                <a:latin typeface="Lato Light"/>
                <a:cs typeface="Lato Light"/>
              </a:rPr>
              <a:t>platform</a:t>
            </a:r>
            <a:endParaRPr lang="en-US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1026" name="Picture 2" descr="Image result for u mad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426" y="3625875"/>
            <a:ext cx="9239250" cy="67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3"/>
          <p:cNvSpPr>
            <a:spLocks noChangeAspect="1"/>
          </p:cNvSpPr>
          <p:nvPr/>
        </p:nvSpPr>
        <p:spPr>
          <a:xfrm>
            <a:off x="1738984" y="9160015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3</a:t>
            </a:r>
            <a:endParaRPr lang="bg-BG" dirty="0"/>
          </a:p>
        </p:txBody>
      </p:sp>
      <p:sp>
        <p:nvSpPr>
          <p:cNvPr id="26" name="TextBox 39"/>
          <p:cNvSpPr txBox="1"/>
          <p:nvPr/>
        </p:nvSpPr>
        <p:spPr>
          <a:xfrm>
            <a:off x="3079625" y="4346050"/>
            <a:ext cx="6148067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CRUCIAL CONTEXT</a:t>
            </a:r>
          </a:p>
        </p:txBody>
      </p:sp>
      <p:sp>
        <p:nvSpPr>
          <p:cNvPr id="27" name="TextBox 41"/>
          <p:cNvSpPr txBox="1"/>
          <p:nvPr/>
        </p:nvSpPr>
        <p:spPr>
          <a:xfrm>
            <a:off x="3079625" y="9412084"/>
            <a:ext cx="465704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CLIENT WILL FOCUS ON IT</a:t>
            </a:r>
          </a:p>
        </p:txBody>
      </p:sp>
      <p:sp>
        <p:nvSpPr>
          <p:cNvPr id="28" name="TextBox 50"/>
          <p:cNvSpPr txBox="1"/>
          <p:nvPr/>
        </p:nvSpPr>
        <p:spPr>
          <a:xfrm>
            <a:off x="3079625" y="6853367"/>
            <a:ext cx="489794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GENERATE A LOT OF MONEY</a:t>
            </a:r>
          </a:p>
        </p:txBody>
      </p:sp>
      <p:sp>
        <p:nvSpPr>
          <p:cNvPr id="29" name="Oval 54"/>
          <p:cNvSpPr>
            <a:spLocks noChangeAspect="1"/>
          </p:cNvSpPr>
          <p:nvPr/>
        </p:nvSpPr>
        <p:spPr>
          <a:xfrm>
            <a:off x="1738984" y="6637924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2</a:t>
            </a:r>
            <a:endParaRPr lang="bg-BG" dirty="0"/>
          </a:p>
        </p:txBody>
      </p:sp>
      <p:sp>
        <p:nvSpPr>
          <p:cNvPr id="30" name="Oval 56"/>
          <p:cNvSpPr>
            <a:spLocks noChangeAspect="1"/>
          </p:cNvSpPr>
          <p:nvPr/>
        </p:nvSpPr>
        <p:spPr>
          <a:xfrm>
            <a:off x="1738984" y="4195419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1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271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>
            <a:spLocks noChangeAspect="1"/>
          </p:cNvSpPr>
          <p:nvPr/>
        </p:nvSpPr>
        <p:spPr>
          <a:xfrm>
            <a:off x="1731203" y="9174753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3</a:t>
            </a:r>
            <a:endParaRPr lang="bg-BG" dirty="0"/>
          </a:p>
        </p:txBody>
      </p:sp>
      <p:sp>
        <p:nvSpPr>
          <p:cNvPr id="40" name="TextBox 39"/>
          <p:cNvSpPr txBox="1"/>
          <p:nvPr/>
        </p:nvSpPr>
        <p:spPr>
          <a:xfrm>
            <a:off x="3071844" y="4360788"/>
            <a:ext cx="5438891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CORE DOMAINS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71844" y="9426822"/>
            <a:ext cx="410561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GENERIC SUBDOMAINS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071844" y="6868105"/>
            <a:ext cx="477111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SUPPORTING SUBDOMAINS</a:t>
            </a: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731203" y="6652662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2</a:t>
            </a:r>
            <a:endParaRPr lang="bg-BG" dirty="0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31203" y="421015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1</a:t>
            </a:r>
            <a:endParaRPr lang="bg-BG" dirty="0"/>
          </a:p>
        </p:txBody>
      </p:sp>
      <p:sp>
        <p:nvSpPr>
          <p:cNvPr id="102" name="TextBox 101"/>
          <p:cNvSpPr txBox="1"/>
          <p:nvPr/>
        </p:nvSpPr>
        <p:spPr>
          <a:xfrm>
            <a:off x="1632888" y="483017"/>
            <a:ext cx="1045026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Different importance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6607583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latin typeface="Lato Light"/>
                <a:cs typeface="Lato Light"/>
              </a:rPr>
              <a:t>Domains are 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not equally significant</a:t>
            </a:r>
          </a:p>
        </p:txBody>
      </p:sp>
      <p:sp>
        <p:nvSpPr>
          <p:cNvPr id="2" name="Elipsa 1"/>
          <p:cNvSpPr/>
          <p:nvPr/>
        </p:nvSpPr>
        <p:spPr>
          <a:xfrm>
            <a:off x="10954197" y="6709590"/>
            <a:ext cx="3325465" cy="23540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Orders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32" name="Elipsa 31"/>
          <p:cNvSpPr/>
          <p:nvPr/>
        </p:nvSpPr>
        <p:spPr>
          <a:xfrm>
            <a:off x="15537465" y="3546790"/>
            <a:ext cx="3325465" cy="23540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Store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33" name="Elipsa 32"/>
          <p:cNvSpPr/>
          <p:nvPr/>
        </p:nvSpPr>
        <p:spPr>
          <a:xfrm>
            <a:off x="15537465" y="6966430"/>
            <a:ext cx="3325465" cy="184041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Delivery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34" name="Elipsa 33"/>
          <p:cNvSpPr/>
          <p:nvPr/>
        </p:nvSpPr>
        <p:spPr>
          <a:xfrm>
            <a:off x="15301085" y="9562304"/>
            <a:ext cx="4044750" cy="20486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Notifications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16" name="Elipsa 1">
            <a:extLst>
              <a:ext uri="{FF2B5EF4-FFF2-40B4-BE49-F238E27FC236}">
                <a16:creationId xmlns:a16="http://schemas.microsoft.com/office/drawing/2014/main" id="{6CC5E6C4-7F34-4D5A-9AE3-B075604C332C}"/>
              </a:ext>
            </a:extLst>
          </p:cNvPr>
          <p:cNvSpPr/>
          <p:nvPr/>
        </p:nvSpPr>
        <p:spPr>
          <a:xfrm>
            <a:off x="20250597" y="6709590"/>
            <a:ext cx="3325465" cy="23540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Lato" panose="020F0502020204030203" pitchFamily="34" charset="-18"/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325235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0" grpId="0"/>
      <p:bldP spid="42" grpId="0"/>
      <p:bldP spid="51" grpId="0"/>
      <p:bldP spid="55" grpId="0" animBg="1"/>
      <p:bldP spid="57" grpId="0" animBg="1"/>
      <p:bldP spid="2" grpId="0" animBg="1"/>
      <p:bldP spid="32" grpId="0" animBg="1"/>
      <p:bldP spid="33" grpId="0" animBg="1"/>
      <p:bldP spid="3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1358714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pl-PL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User in </a:t>
            </a:r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ecommerce </a:t>
            </a:r>
            <a:r>
              <a:rPr lang="pl-PL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context</a:t>
            </a:r>
            <a:r>
              <a:rPr lang="pl-PL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5260932" cy="738987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100" dirty="0">
                <a:latin typeface="Lato Light"/>
                <a:cs typeface="Lato Light"/>
              </a:rPr>
              <a:t>Different meanings </a:t>
            </a:r>
            <a:r>
              <a:rPr lang="pl-PL" sz="3100" dirty="0">
                <a:solidFill>
                  <a:schemeClr val="accent1"/>
                </a:solidFill>
                <a:latin typeface="Lato Light"/>
                <a:cs typeface="Lato Light"/>
              </a:rPr>
              <a:t>of users</a:t>
            </a:r>
            <a:endParaRPr lang="en-US" sz="3100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02A02-FDA2-4B5C-ADE2-9A85204FB29B}"/>
              </a:ext>
            </a:extLst>
          </p:cNvPr>
          <p:cNvSpPr txBox="1"/>
          <p:nvPr/>
        </p:nvSpPr>
        <p:spPr>
          <a:xfrm>
            <a:off x="19921808" y="6279439"/>
            <a:ext cx="2749574" cy="4350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ACCOUNTS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E389B-F812-4F5A-A92C-34E8F0201C86}"/>
              </a:ext>
            </a:extLst>
          </p:cNvPr>
          <p:cNvSpPr txBox="1"/>
          <p:nvPr/>
        </p:nvSpPr>
        <p:spPr>
          <a:xfrm>
            <a:off x="13080943" y="6196666"/>
            <a:ext cx="4625857" cy="474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DELIVERY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90CE12-1A89-49BD-9ED5-68548039FD69}"/>
              </a:ext>
            </a:extLst>
          </p:cNvPr>
          <p:cNvSpPr txBox="1"/>
          <p:nvPr/>
        </p:nvSpPr>
        <p:spPr>
          <a:xfrm>
            <a:off x="888351" y="6039532"/>
            <a:ext cx="5425427" cy="474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58A8B3-0A1D-4C97-9D1D-C349E6CADCD2}"/>
              </a:ext>
            </a:extLst>
          </p:cNvPr>
          <p:cNvSpPr txBox="1"/>
          <p:nvPr/>
        </p:nvSpPr>
        <p:spPr>
          <a:xfrm>
            <a:off x="6809107" y="6181308"/>
            <a:ext cx="4706046" cy="474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ORDERS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BEE5C-BA62-4094-9D63-CDD37C7A3C17}"/>
              </a:ext>
            </a:extLst>
          </p:cNvPr>
          <p:cNvSpPr txBox="1"/>
          <p:nvPr/>
        </p:nvSpPr>
        <p:spPr>
          <a:xfrm>
            <a:off x="1026298" y="7147249"/>
            <a:ext cx="5287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Shopper who looks for a products</a:t>
            </a:r>
            <a:endParaRPr lang="pl-PL" dirty="0">
              <a:solidFill>
                <a:schemeClr val="tx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Can add products to basket</a:t>
            </a:r>
            <a:endParaRPr lang="pl-PL" dirty="0">
              <a:solidFill>
                <a:schemeClr val="tx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dirty="0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CA0C5-370F-44CC-B6DE-4B738AFFB0A6}"/>
              </a:ext>
            </a:extLst>
          </p:cNvPr>
          <p:cNvSpPr txBox="1"/>
          <p:nvPr/>
        </p:nvSpPr>
        <p:spPr>
          <a:xfrm>
            <a:off x="6908618" y="7150359"/>
            <a:ext cx="5260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2"/>
                </a:solidFill>
              </a:rPr>
              <a:t>Customer</a:t>
            </a:r>
            <a:r>
              <a:rPr lang="en-US" dirty="0">
                <a:solidFill>
                  <a:schemeClr val="tx2"/>
                </a:solidFill>
              </a:rPr>
              <a:t> who bought </a:t>
            </a:r>
            <a:r>
              <a:rPr lang="pl-PL" dirty="0">
                <a:solidFill>
                  <a:schemeClr val="tx2"/>
                </a:solidFill>
              </a:rPr>
              <a:t>placed order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2"/>
                </a:solidFill>
              </a:rPr>
              <a:t>Can change payment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dirty="0">
              <a:solidFill>
                <a:schemeClr val="tx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8B65B-0D5B-40C0-89F8-A2F7365C861E}"/>
              </a:ext>
            </a:extLst>
          </p:cNvPr>
          <p:cNvSpPr txBox="1"/>
          <p:nvPr/>
        </p:nvSpPr>
        <p:spPr>
          <a:xfrm>
            <a:off x="18765121" y="7147249"/>
            <a:ext cx="5260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in store account</a:t>
            </a:r>
            <a:endParaRPr lang="pl-PL" dirty="0">
              <a:solidFill>
                <a:schemeClr val="tx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Can check personal data</a:t>
            </a:r>
            <a:endParaRPr lang="pl-PL" dirty="0">
              <a:solidFill>
                <a:schemeClr val="tx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E8D0AD-4C33-4D20-A5E1-65B4D61D7755}"/>
              </a:ext>
            </a:extLst>
          </p:cNvPr>
          <p:cNvSpPr txBox="1"/>
          <p:nvPr/>
        </p:nvSpPr>
        <p:spPr>
          <a:xfrm>
            <a:off x="12763404" y="7150359"/>
            <a:ext cx="54078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Recipient who gets delivery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Can change change delivery address</a:t>
            </a:r>
            <a:endParaRPr lang="pl-PL" dirty="0">
              <a:solidFill>
                <a:schemeClr val="tx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dirty="0">
              <a:solidFill>
                <a:schemeClr val="tx2"/>
              </a:solidFill>
            </a:endParaRPr>
          </a:p>
        </p:txBody>
      </p:sp>
      <p:sp>
        <p:nvSpPr>
          <p:cNvPr id="18" name="Shape 2616"/>
          <p:cNvSpPr/>
          <p:nvPr/>
        </p:nvSpPr>
        <p:spPr>
          <a:xfrm>
            <a:off x="20522052" y="4630927"/>
            <a:ext cx="1549086" cy="140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Shape 2807"/>
          <p:cNvSpPr/>
          <p:nvPr/>
        </p:nvSpPr>
        <p:spPr>
          <a:xfrm>
            <a:off x="2515503" y="4471448"/>
            <a:ext cx="1749219" cy="127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6" name="Shape 2824"/>
          <p:cNvSpPr/>
          <p:nvPr/>
        </p:nvSpPr>
        <p:spPr>
          <a:xfrm>
            <a:off x="8482973" y="4397625"/>
            <a:ext cx="1430637" cy="141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27" name="Group 173"/>
          <p:cNvGrpSpPr/>
          <p:nvPr/>
        </p:nvGrpSpPr>
        <p:grpSpPr>
          <a:xfrm>
            <a:off x="14608621" y="4630927"/>
            <a:ext cx="1570499" cy="1285587"/>
            <a:chOff x="4856163" y="3600451"/>
            <a:chExt cx="358775" cy="293688"/>
          </a:xfrm>
          <a:solidFill>
            <a:schemeClr val="accent4"/>
          </a:solidFill>
        </p:grpSpPr>
        <p:sp>
          <p:nvSpPr>
            <p:cNvPr id="30" name="Freeform 148"/>
            <p:cNvSpPr>
              <a:spLocks noEditPoints="1"/>
            </p:cNvSpPr>
            <p:nvPr/>
          </p:nvSpPr>
          <p:spPr bwMode="auto">
            <a:xfrm>
              <a:off x="5103813" y="3692526"/>
              <a:ext cx="68263" cy="904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19" y="31"/>
                </a:cxn>
                <a:cxn ang="0">
                  <a:pos x="23" y="27"/>
                </a:cxn>
                <a:cxn ang="0">
                  <a:pos x="23" y="21"/>
                </a:cxn>
                <a:cxn ang="0">
                  <a:pos x="22" y="19"/>
                </a:cxn>
                <a:cxn ang="0">
                  <a:pos x="11" y="2"/>
                </a:cxn>
                <a:cxn ang="0">
                  <a:pos x="19" y="27"/>
                </a:cxn>
                <a:cxn ang="0">
                  <a:pos x="4" y="27"/>
                </a:cxn>
                <a:cxn ang="0">
                  <a:pos x="4" y="4"/>
                </a:cxn>
                <a:cxn ang="0">
                  <a:pos x="7" y="4"/>
                </a:cxn>
                <a:cxn ang="0">
                  <a:pos x="19" y="21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23" h="31"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31"/>
                    <a:pt x="23" y="29"/>
                    <a:pt x="23" y="2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2" y="19"/>
                  </a:cubicBezTo>
                  <a:lnTo>
                    <a:pt x="11" y="2"/>
                  </a:lnTo>
                  <a:close/>
                  <a:moveTo>
                    <a:pt x="19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9" y="27"/>
                  </a:ln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" name="Freeform 149"/>
            <p:cNvSpPr>
              <a:spLocks noEditPoints="1"/>
            </p:cNvSpPr>
            <p:nvPr/>
          </p:nvSpPr>
          <p:spPr bwMode="auto">
            <a:xfrm>
              <a:off x="4856163" y="3600451"/>
              <a:ext cx="358775" cy="293688"/>
            </a:xfrm>
            <a:custGeom>
              <a:avLst/>
              <a:gdLst/>
              <a:ahLst/>
              <a:cxnLst>
                <a:cxn ang="0">
                  <a:pos x="121" y="48"/>
                </a:cxn>
                <a:cxn ang="0">
                  <a:pos x="106" y="25"/>
                </a:cxn>
                <a:cxn ang="0">
                  <a:pos x="96" y="20"/>
                </a:cxn>
                <a:cxn ang="0">
                  <a:pos x="81" y="20"/>
                </a:cxn>
                <a:cxn ang="0">
                  <a:pos x="81" y="12"/>
                </a:cxn>
                <a:cxn ang="0">
                  <a:pos x="69" y="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54"/>
                </a:cxn>
                <a:cxn ang="0">
                  <a:pos x="12" y="66"/>
                </a:cxn>
                <a:cxn ang="0">
                  <a:pos x="12" y="77"/>
                </a:cxn>
                <a:cxn ang="0">
                  <a:pos x="23" y="89"/>
                </a:cxn>
                <a:cxn ang="0">
                  <a:pos x="28" y="89"/>
                </a:cxn>
                <a:cxn ang="0">
                  <a:pos x="43" y="100"/>
                </a:cxn>
                <a:cxn ang="0">
                  <a:pos x="57" y="89"/>
                </a:cxn>
                <a:cxn ang="0">
                  <a:pos x="78" y="89"/>
                </a:cxn>
                <a:cxn ang="0">
                  <a:pos x="92" y="100"/>
                </a:cxn>
                <a:cxn ang="0">
                  <a:pos x="107" y="89"/>
                </a:cxn>
                <a:cxn ang="0">
                  <a:pos x="112" y="89"/>
                </a:cxn>
                <a:cxn ang="0">
                  <a:pos x="123" y="77"/>
                </a:cxn>
                <a:cxn ang="0">
                  <a:pos x="123" y="54"/>
                </a:cxn>
                <a:cxn ang="0">
                  <a:pos x="121" y="48"/>
                </a:cxn>
                <a:cxn ang="0">
                  <a:pos x="12" y="58"/>
                </a:cxn>
                <a:cxn ang="0">
                  <a:pos x="8" y="54"/>
                </a:cxn>
                <a:cxn ang="0">
                  <a:pos x="8" y="12"/>
                </a:cxn>
                <a:cxn ang="0">
                  <a:pos x="12" y="8"/>
                </a:cxn>
                <a:cxn ang="0">
                  <a:pos x="69" y="8"/>
                </a:cxn>
                <a:cxn ang="0">
                  <a:pos x="73" y="12"/>
                </a:cxn>
                <a:cxn ang="0">
                  <a:pos x="73" y="54"/>
                </a:cxn>
                <a:cxn ang="0">
                  <a:pos x="69" y="58"/>
                </a:cxn>
                <a:cxn ang="0">
                  <a:pos x="12" y="58"/>
                </a:cxn>
                <a:cxn ang="0">
                  <a:pos x="43" y="93"/>
                </a:cxn>
                <a:cxn ang="0">
                  <a:pos x="35" y="85"/>
                </a:cxn>
                <a:cxn ang="0">
                  <a:pos x="43" y="77"/>
                </a:cxn>
                <a:cxn ang="0">
                  <a:pos x="50" y="85"/>
                </a:cxn>
                <a:cxn ang="0">
                  <a:pos x="43" y="93"/>
                </a:cxn>
                <a:cxn ang="0">
                  <a:pos x="92" y="93"/>
                </a:cxn>
                <a:cxn ang="0">
                  <a:pos x="85" y="85"/>
                </a:cxn>
                <a:cxn ang="0">
                  <a:pos x="92" y="77"/>
                </a:cxn>
                <a:cxn ang="0">
                  <a:pos x="100" y="85"/>
                </a:cxn>
                <a:cxn ang="0">
                  <a:pos x="92" y="93"/>
                </a:cxn>
                <a:cxn ang="0">
                  <a:pos x="115" y="77"/>
                </a:cxn>
                <a:cxn ang="0">
                  <a:pos x="112" y="81"/>
                </a:cxn>
                <a:cxn ang="0">
                  <a:pos x="107" y="81"/>
                </a:cxn>
                <a:cxn ang="0">
                  <a:pos x="92" y="70"/>
                </a:cxn>
                <a:cxn ang="0">
                  <a:pos x="78" y="81"/>
                </a:cxn>
                <a:cxn ang="0">
                  <a:pos x="57" y="81"/>
                </a:cxn>
                <a:cxn ang="0">
                  <a:pos x="43" y="70"/>
                </a:cxn>
                <a:cxn ang="0">
                  <a:pos x="28" y="81"/>
                </a:cxn>
                <a:cxn ang="0">
                  <a:pos x="23" y="81"/>
                </a:cxn>
                <a:cxn ang="0">
                  <a:pos x="20" y="77"/>
                </a:cxn>
                <a:cxn ang="0">
                  <a:pos x="20" y="66"/>
                </a:cxn>
                <a:cxn ang="0">
                  <a:pos x="69" y="66"/>
                </a:cxn>
                <a:cxn ang="0">
                  <a:pos x="81" y="54"/>
                </a:cxn>
                <a:cxn ang="0">
                  <a:pos x="81" y="27"/>
                </a:cxn>
                <a:cxn ang="0">
                  <a:pos x="96" y="27"/>
                </a:cxn>
                <a:cxn ang="0">
                  <a:pos x="99" y="29"/>
                </a:cxn>
                <a:cxn ang="0">
                  <a:pos x="115" y="52"/>
                </a:cxn>
                <a:cxn ang="0">
                  <a:pos x="115" y="54"/>
                </a:cxn>
                <a:cxn ang="0">
                  <a:pos x="115" y="77"/>
                </a:cxn>
                <a:cxn ang="0">
                  <a:pos x="115" y="77"/>
                </a:cxn>
                <a:cxn ang="0">
                  <a:pos x="115" y="77"/>
                </a:cxn>
              </a:cxnLst>
              <a:rect l="0" t="0" r="r" b="b"/>
              <a:pathLst>
                <a:path w="123" h="100">
                  <a:moveTo>
                    <a:pt x="121" y="48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4" y="22"/>
                    <a:pt x="100" y="20"/>
                    <a:pt x="96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6"/>
                    <a:pt x="76" y="0"/>
                    <a:pt x="6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6" y="66"/>
                    <a:pt x="12" y="66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84"/>
                    <a:pt x="17" y="89"/>
                    <a:pt x="23" y="8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0" y="95"/>
                    <a:pt x="35" y="100"/>
                    <a:pt x="43" y="100"/>
                  </a:cubicBezTo>
                  <a:cubicBezTo>
                    <a:pt x="50" y="100"/>
                    <a:pt x="56" y="95"/>
                    <a:pt x="5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95"/>
                    <a:pt x="85" y="100"/>
                    <a:pt x="92" y="100"/>
                  </a:cubicBezTo>
                  <a:cubicBezTo>
                    <a:pt x="100" y="100"/>
                    <a:pt x="106" y="95"/>
                    <a:pt x="107" y="89"/>
                  </a:cubicBezTo>
                  <a:cubicBezTo>
                    <a:pt x="112" y="89"/>
                    <a:pt x="112" y="89"/>
                    <a:pt x="112" y="89"/>
                  </a:cubicBezTo>
                  <a:cubicBezTo>
                    <a:pt x="118" y="89"/>
                    <a:pt x="123" y="84"/>
                    <a:pt x="123" y="77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3" y="52"/>
                    <a:pt x="122" y="50"/>
                    <a:pt x="121" y="48"/>
                  </a:cubicBezTo>
                  <a:close/>
                  <a:moveTo>
                    <a:pt x="12" y="58"/>
                  </a:moveTo>
                  <a:cubicBezTo>
                    <a:pt x="10" y="58"/>
                    <a:pt x="8" y="56"/>
                    <a:pt x="8" y="5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8"/>
                    <a:pt x="73" y="10"/>
                    <a:pt x="73" y="12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6"/>
                    <a:pt x="72" y="58"/>
                    <a:pt x="69" y="58"/>
                  </a:cubicBezTo>
                  <a:lnTo>
                    <a:pt x="12" y="58"/>
                  </a:lnTo>
                  <a:close/>
                  <a:moveTo>
                    <a:pt x="43" y="93"/>
                  </a:moveTo>
                  <a:cubicBezTo>
                    <a:pt x="38" y="93"/>
                    <a:pt x="35" y="89"/>
                    <a:pt x="35" y="85"/>
                  </a:cubicBezTo>
                  <a:cubicBezTo>
                    <a:pt x="35" y="81"/>
                    <a:pt x="38" y="77"/>
                    <a:pt x="43" y="77"/>
                  </a:cubicBezTo>
                  <a:cubicBezTo>
                    <a:pt x="47" y="77"/>
                    <a:pt x="50" y="81"/>
                    <a:pt x="50" y="85"/>
                  </a:cubicBezTo>
                  <a:cubicBezTo>
                    <a:pt x="50" y="89"/>
                    <a:pt x="47" y="93"/>
                    <a:pt x="43" y="93"/>
                  </a:cubicBezTo>
                  <a:close/>
                  <a:moveTo>
                    <a:pt x="92" y="93"/>
                  </a:moveTo>
                  <a:cubicBezTo>
                    <a:pt x="88" y="93"/>
                    <a:pt x="85" y="89"/>
                    <a:pt x="85" y="85"/>
                  </a:cubicBezTo>
                  <a:cubicBezTo>
                    <a:pt x="85" y="81"/>
                    <a:pt x="88" y="77"/>
                    <a:pt x="92" y="77"/>
                  </a:cubicBezTo>
                  <a:cubicBezTo>
                    <a:pt x="97" y="77"/>
                    <a:pt x="100" y="81"/>
                    <a:pt x="100" y="85"/>
                  </a:cubicBezTo>
                  <a:cubicBezTo>
                    <a:pt x="100" y="89"/>
                    <a:pt x="97" y="93"/>
                    <a:pt x="92" y="93"/>
                  </a:cubicBezTo>
                  <a:close/>
                  <a:moveTo>
                    <a:pt x="115" y="77"/>
                  </a:moveTo>
                  <a:cubicBezTo>
                    <a:pt x="115" y="79"/>
                    <a:pt x="114" y="81"/>
                    <a:pt x="112" y="81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6" y="74"/>
                    <a:pt x="100" y="70"/>
                    <a:pt x="92" y="70"/>
                  </a:cubicBezTo>
                  <a:cubicBezTo>
                    <a:pt x="85" y="70"/>
                    <a:pt x="79" y="74"/>
                    <a:pt x="78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6" y="74"/>
                    <a:pt x="50" y="70"/>
                    <a:pt x="43" y="70"/>
                  </a:cubicBezTo>
                  <a:cubicBezTo>
                    <a:pt x="35" y="70"/>
                    <a:pt x="30" y="74"/>
                    <a:pt x="28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1"/>
                    <a:pt x="20" y="79"/>
                    <a:pt x="20" y="77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6" y="66"/>
                    <a:pt x="81" y="61"/>
                    <a:pt x="81" y="54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8" y="27"/>
                    <a:pt x="99" y="28"/>
                    <a:pt x="99" y="29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3"/>
                    <a:pt x="115" y="53"/>
                    <a:pt x="115" y="54"/>
                  </a:cubicBezTo>
                  <a:lnTo>
                    <a:pt x="115" y="77"/>
                  </a:lnTo>
                  <a:close/>
                  <a:moveTo>
                    <a:pt x="115" y="77"/>
                  </a:moveTo>
                  <a:cubicBezTo>
                    <a:pt x="115" y="77"/>
                    <a:pt x="115" y="77"/>
                    <a:pt x="115" y="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  <p:bldP spid="25" grpId="0"/>
      <p:bldP spid="2" grpId="0"/>
      <p:bldP spid="33" grpId="0"/>
      <p:bldP spid="34" grpId="0"/>
      <p:bldP spid="35" grpId="0"/>
      <p:bldP spid="18" grpId="0" animBg="1"/>
      <p:bldP spid="21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>
            <a:spLocks noChangeAspect="1"/>
          </p:cNvSpPr>
          <p:nvPr/>
        </p:nvSpPr>
        <p:spPr>
          <a:xfrm>
            <a:off x="1711325" y="9274143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3</a:t>
            </a:r>
            <a:endParaRPr lang="bg-BG" dirty="0"/>
          </a:p>
        </p:txBody>
      </p:sp>
      <p:sp>
        <p:nvSpPr>
          <p:cNvPr id="40" name="TextBox 39"/>
          <p:cNvSpPr txBox="1"/>
          <p:nvPr/>
        </p:nvSpPr>
        <p:spPr>
          <a:xfrm>
            <a:off x="3051966" y="4244735"/>
            <a:ext cx="5438891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LOGICAL BOUNDARY BETWEEN UNDERSTANDINGS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51966" y="9526212"/>
            <a:ext cx="591706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UNIFIED MODEL DOES NOT EXISTS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051966" y="6752052"/>
            <a:ext cx="5727850" cy="9541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DIFFERENT MODEL FUNCTIONS </a:t>
            </a:r>
          </a:p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AND DATA STRUCTURE</a:t>
            </a: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711325" y="6752052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2</a:t>
            </a:r>
            <a:endParaRPr lang="bg-BG" dirty="0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11325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1</a:t>
            </a:r>
            <a:endParaRPr lang="bg-BG" dirty="0"/>
          </a:p>
        </p:txBody>
      </p:sp>
      <p:sp>
        <p:nvSpPr>
          <p:cNvPr id="102" name="TextBox 101"/>
          <p:cNvSpPr txBox="1"/>
          <p:nvPr/>
        </p:nvSpPr>
        <p:spPr>
          <a:xfrm>
            <a:off x="1632888" y="483017"/>
            <a:ext cx="845913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Bounded context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8767662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latin typeface="Lato Light"/>
                <a:cs typeface="Lato Light"/>
              </a:rPr>
              <a:t>Things has 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different meaning</a:t>
            </a:r>
            <a:r>
              <a:rPr lang="en-US" sz="3100" dirty="0">
                <a:latin typeface="Lato Light"/>
                <a:cs typeface="Lato Light"/>
              </a:rPr>
              <a:t> </a:t>
            </a:r>
            <a:r>
              <a:rPr lang="pl-PL" sz="3100" dirty="0" err="1">
                <a:latin typeface="Lato Light"/>
                <a:cs typeface="Lato Light"/>
              </a:rPr>
              <a:t>between</a:t>
            </a:r>
            <a:r>
              <a:rPr lang="pl-PL" sz="3100" dirty="0">
                <a:latin typeface="Lato Light"/>
                <a:cs typeface="Lato Light"/>
              </a:rPr>
              <a:t> </a:t>
            </a:r>
            <a:r>
              <a:rPr lang="en-US" sz="3100" dirty="0">
                <a:latin typeface="Lato Light"/>
                <a:cs typeface="Lato Light"/>
              </a:rPr>
              <a:t>contexts</a:t>
            </a:r>
          </a:p>
        </p:txBody>
      </p:sp>
      <p:sp>
        <p:nvSpPr>
          <p:cNvPr id="2" name="Prostokąt 1"/>
          <p:cNvSpPr/>
          <p:nvPr/>
        </p:nvSpPr>
        <p:spPr>
          <a:xfrm>
            <a:off x="13819386" y="6998768"/>
            <a:ext cx="2603715" cy="976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Customer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30" name="Prostokąt 29"/>
          <p:cNvSpPr/>
          <p:nvPr/>
        </p:nvSpPr>
        <p:spPr>
          <a:xfrm>
            <a:off x="10316689" y="6981469"/>
            <a:ext cx="2603715" cy="976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Order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31" name="Prostokąt 30"/>
          <p:cNvSpPr/>
          <p:nvPr/>
        </p:nvSpPr>
        <p:spPr>
          <a:xfrm>
            <a:off x="10316688" y="8526559"/>
            <a:ext cx="2603715" cy="976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Payment</a:t>
            </a:r>
            <a:endParaRPr lang="pl-PL" dirty="0">
              <a:latin typeface="Lato" panose="020F0502020204030203" pitchFamily="34" charset="-18"/>
            </a:endParaRPr>
          </a:p>
        </p:txBody>
      </p:sp>
      <p:cxnSp>
        <p:nvCxnSpPr>
          <p:cNvPr id="32" name="Łącznik łamany 31"/>
          <p:cNvCxnSpPr>
            <a:stCxn id="30" idx="2"/>
            <a:endCxn id="31" idx="0"/>
          </p:cNvCxnSpPr>
          <p:nvPr/>
        </p:nvCxnSpPr>
        <p:spPr>
          <a:xfrm rot="5400000">
            <a:off x="11334199" y="8242210"/>
            <a:ext cx="568697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rostokąt 32"/>
          <p:cNvSpPr/>
          <p:nvPr/>
        </p:nvSpPr>
        <p:spPr>
          <a:xfrm>
            <a:off x="10316690" y="5499581"/>
            <a:ext cx="2603715" cy="976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Products</a:t>
            </a:r>
            <a:endParaRPr lang="pl-PL" dirty="0">
              <a:latin typeface="Lato" panose="020F0502020204030203" pitchFamily="34" charset="-18"/>
            </a:endParaRPr>
          </a:p>
        </p:txBody>
      </p:sp>
      <p:cxnSp>
        <p:nvCxnSpPr>
          <p:cNvPr id="34" name="Łącznik łamany 33"/>
          <p:cNvCxnSpPr/>
          <p:nvPr/>
        </p:nvCxnSpPr>
        <p:spPr>
          <a:xfrm rot="5400000">
            <a:off x="11334200" y="6760322"/>
            <a:ext cx="568697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rostokąt 34"/>
          <p:cNvSpPr/>
          <p:nvPr/>
        </p:nvSpPr>
        <p:spPr>
          <a:xfrm>
            <a:off x="17216269" y="6977725"/>
            <a:ext cx="3084014" cy="976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Recipient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20977995" y="7004729"/>
            <a:ext cx="2603715" cy="976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Delivery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20977994" y="8549819"/>
            <a:ext cx="2603715" cy="976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Company</a:t>
            </a:r>
            <a:endParaRPr lang="pl-PL" dirty="0">
              <a:latin typeface="Lato" panose="020F0502020204030203" pitchFamily="34" charset="-18"/>
            </a:endParaRPr>
          </a:p>
        </p:txBody>
      </p:sp>
      <p:cxnSp>
        <p:nvCxnSpPr>
          <p:cNvPr id="39" name="Łącznik łamany 38"/>
          <p:cNvCxnSpPr>
            <a:stCxn id="36" idx="2"/>
            <a:endCxn id="37" idx="0"/>
          </p:cNvCxnSpPr>
          <p:nvPr/>
        </p:nvCxnSpPr>
        <p:spPr>
          <a:xfrm rot="5400000">
            <a:off x="21995505" y="8265470"/>
            <a:ext cx="568697" cy="1"/>
          </a:xfrm>
          <a:prstGeom prst="bentConnector3">
            <a:avLst>
              <a:gd name="adj1" fmla="val 104737"/>
            </a:avLst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41" name="Prostokąt 40"/>
          <p:cNvSpPr/>
          <p:nvPr/>
        </p:nvSpPr>
        <p:spPr>
          <a:xfrm>
            <a:off x="20977996" y="5522841"/>
            <a:ext cx="2603715" cy="976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Address</a:t>
            </a:r>
            <a:endParaRPr lang="pl-PL" dirty="0">
              <a:latin typeface="Lato" panose="020F0502020204030203" pitchFamily="34" charset="-18"/>
            </a:endParaRPr>
          </a:p>
        </p:txBody>
      </p:sp>
      <p:cxnSp>
        <p:nvCxnSpPr>
          <p:cNvPr id="43" name="Łącznik łamany 42"/>
          <p:cNvCxnSpPr/>
          <p:nvPr/>
        </p:nvCxnSpPr>
        <p:spPr>
          <a:xfrm rot="5400000">
            <a:off x="21995506" y="6783582"/>
            <a:ext cx="568697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6" name="Łącznik prosty 15"/>
          <p:cNvCxnSpPr/>
          <p:nvPr/>
        </p:nvCxnSpPr>
        <p:spPr>
          <a:xfrm>
            <a:off x="12824460" y="7465921"/>
            <a:ext cx="9949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18"/>
          <p:cNvCxnSpPr>
            <a:stCxn id="35" idx="3"/>
          </p:cNvCxnSpPr>
          <p:nvPr/>
        </p:nvCxnSpPr>
        <p:spPr>
          <a:xfrm flipV="1">
            <a:off x="20300283" y="7465921"/>
            <a:ext cx="677713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44"/>
          <p:cNvCxnSpPr/>
          <p:nvPr/>
        </p:nvCxnSpPr>
        <p:spPr>
          <a:xfrm>
            <a:off x="16462012" y="7486964"/>
            <a:ext cx="793167" cy="1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47"/>
          <p:cNvCxnSpPr/>
          <p:nvPr/>
        </p:nvCxnSpPr>
        <p:spPr>
          <a:xfrm>
            <a:off x="16791346" y="3459676"/>
            <a:ext cx="0" cy="8190689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01"/>
          <p:cNvSpPr txBox="1"/>
          <p:nvPr/>
        </p:nvSpPr>
        <p:spPr>
          <a:xfrm>
            <a:off x="12433859" y="3960391"/>
            <a:ext cx="1912667" cy="76942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Orders</a:t>
            </a:r>
            <a:endParaRPr lang="id-ID" sz="4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8" name="TextBox 101"/>
          <p:cNvSpPr txBox="1"/>
          <p:nvPr/>
        </p:nvSpPr>
        <p:spPr>
          <a:xfrm>
            <a:off x="19440679" y="4052977"/>
            <a:ext cx="2250003" cy="76942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Delivery</a:t>
            </a:r>
            <a:endParaRPr lang="id-ID" sz="4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42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0" grpId="0"/>
      <p:bldP spid="42" grpId="0"/>
      <p:bldP spid="51" grpId="0"/>
      <p:bldP spid="55" grpId="0" animBg="1"/>
      <p:bldP spid="57" grpId="0" animBg="1"/>
      <p:bldP spid="2" grpId="0" animBg="1"/>
      <p:bldP spid="30" grpId="0" animBg="1"/>
      <p:bldP spid="31" grpId="0" animBg="1"/>
      <p:bldP spid="33" grpId="0" animBg="1"/>
      <p:bldP spid="35" grpId="0" animBg="1"/>
      <p:bldP spid="36" grpId="0" animBg="1"/>
      <p:bldP spid="37" grpId="0" animBg="1"/>
      <p:bldP spid="41" grpId="0" animBg="1"/>
      <p:bldP spid="56" grpId="0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D46AFD-80AB-46A5-8013-D0C4D49B55D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b="6299"/>
          <a:stretch>
            <a:fillRect/>
          </a:stretch>
        </p:blipFill>
        <p:spPr/>
      </p:pic>
      <p:sp>
        <p:nvSpPr>
          <p:cNvPr id="24" name="Rectangle 23"/>
          <p:cNvSpPr/>
          <p:nvPr/>
        </p:nvSpPr>
        <p:spPr>
          <a:xfrm>
            <a:off x="-10430" y="0"/>
            <a:ext cx="24388080" cy="13716000"/>
          </a:xfrm>
          <a:prstGeom prst="rect">
            <a:avLst/>
          </a:prstGeom>
          <a:solidFill>
            <a:srgbClr val="293039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393169" y="8149503"/>
            <a:ext cx="4406655" cy="15183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Modules divided from </a:t>
            </a:r>
          </a:p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business perspective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480711" y="8149503"/>
            <a:ext cx="3440045" cy="15183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Solution adjusted</a:t>
            </a:r>
          </a:p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 use-case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595736" y="8149503"/>
            <a:ext cx="3246659" cy="15183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Team bounded </a:t>
            </a:r>
          </a:p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 single context</a:t>
            </a:r>
          </a:p>
        </p:txBody>
      </p:sp>
      <p:sp>
        <p:nvSpPr>
          <p:cNvPr id="100" name="Oval 99"/>
          <p:cNvSpPr/>
          <p:nvPr/>
        </p:nvSpPr>
        <p:spPr>
          <a:xfrm>
            <a:off x="3995166" y="4360204"/>
            <a:ext cx="3202600" cy="3203436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0599397" y="4360204"/>
            <a:ext cx="3202600" cy="3203436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17617748" y="4360204"/>
            <a:ext cx="3202600" cy="3203436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40" name="Shape 2547"/>
          <p:cNvSpPr/>
          <p:nvPr/>
        </p:nvSpPr>
        <p:spPr>
          <a:xfrm>
            <a:off x="4924569" y="5340372"/>
            <a:ext cx="1273368" cy="127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41" name="Shape 2587"/>
          <p:cNvSpPr/>
          <p:nvPr/>
        </p:nvSpPr>
        <p:spPr>
          <a:xfrm>
            <a:off x="18582363" y="5347540"/>
            <a:ext cx="1273368" cy="127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43" name="Shape 2934"/>
          <p:cNvSpPr/>
          <p:nvPr/>
        </p:nvSpPr>
        <p:spPr>
          <a:xfrm>
            <a:off x="11715351" y="5347540"/>
            <a:ext cx="926088" cy="127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39043" y="483017"/>
            <a:ext cx="869958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Bounded Context</a:t>
            </a:r>
            <a:endParaRPr lang="id-ID" sz="8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Lato Light" charset="0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0188831" y="1634834"/>
            <a:ext cx="4041176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dirty="0">
                <a:solidFill>
                  <a:schemeClr val="bg1"/>
                </a:solidFill>
                <a:latin typeface="Lato Light"/>
                <a:cs typeface="Lato Light"/>
              </a:rPr>
              <a:t>Benefits of </a:t>
            </a:r>
            <a:r>
              <a:rPr lang="pl-PL" sz="3100" dirty="0" err="1">
                <a:solidFill>
                  <a:schemeClr val="bg1"/>
                </a:solidFill>
                <a:latin typeface="Lato Light"/>
                <a:cs typeface="Lato Light"/>
              </a:rPr>
              <a:t>using</a:t>
            </a:r>
            <a:r>
              <a:rPr lang="pl-PL" sz="3100" dirty="0">
                <a:solidFill>
                  <a:schemeClr val="bg1"/>
                </a:solidFill>
                <a:latin typeface="Lato Light"/>
                <a:cs typeface="Lato Light"/>
              </a:rPr>
              <a:t> </a:t>
            </a:r>
            <a:r>
              <a:rPr lang="en-US" sz="3100" dirty="0">
                <a:solidFill>
                  <a:schemeClr val="bg1"/>
                </a:solidFill>
                <a:latin typeface="Lato Light"/>
                <a:cs typeface="Lato Light"/>
              </a:rPr>
              <a:t>BC</a:t>
            </a:r>
          </a:p>
        </p:txBody>
      </p:sp>
    </p:spTree>
    <p:extLst>
      <p:ext uri="{BB962C8B-B14F-4D97-AF65-F5344CB8AC3E}">
        <p14:creationId xmlns:p14="http://schemas.microsoft.com/office/powerpoint/2010/main" val="39610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22117" y="5334506"/>
            <a:ext cx="60660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CONTEXT</a:t>
            </a:r>
            <a:br>
              <a:rPr lang="en-US" sz="9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9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MAP</a:t>
            </a:r>
            <a:endParaRPr lang="pl-PL" sz="96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3680C8-90F1-492E-9B7E-5CF0B8B0CB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142" r="9300"/>
          <a:stretch/>
        </p:blipFill>
        <p:spPr>
          <a:xfrm>
            <a:off x="10447506" y="-1"/>
            <a:ext cx="13930143" cy="13754911"/>
          </a:xfrm>
        </p:spPr>
      </p:pic>
    </p:spTree>
    <p:extLst>
      <p:ext uri="{BB962C8B-B14F-4D97-AF65-F5344CB8AC3E}">
        <p14:creationId xmlns:p14="http://schemas.microsoft.com/office/powerpoint/2010/main" val="214851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>
            <a:spLocks noChangeAspect="1"/>
          </p:cNvSpPr>
          <p:nvPr/>
        </p:nvSpPr>
        <p:spPr>
          <a:xfrm>
            <a:off x="1711325" y="9274143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3</a:t>
            </a:r>
            <a:endParaRPr lang="bg-BG" dirty="0"/>
          </a:p>
        </p:txBody>
      </p:sp>
      <p:sp>
        <p:nvSpPr>
          <p:cNvPr id="40" name="TextBox 39"/>
          <p:cNvSpPr txBox="1"/>
          <p:nvPr/>
        </p:nvSpPr>
        <p:spPr>
          <a:xfrm>
            <a:off x="3051966" y="4244735"/>
            <a:ext cx="5438891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DIFFERENT WAYS OF INTEGRATIONS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51966" y="9310769"/>
            <a:ext cx="4627742" cy="9541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SEPARATE WAYS AS </a:t>
            </a:r>
            <a:b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INTEGRATION APPROACH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051966" y="6752052"/>
            <a:ext cx="4501873" cy="9541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TRANSLATIONS BETWEEN</a:t>
            </a:r>
            <a:b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CONTEXT</a:t>
            </a: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711325" y="6752052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2</a:t>
            </a:r>
            <a:endParaRPr lang="bg-BG" dirty="0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11325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1</a:t>
            </a:r>
            <a:endParaRPr lang="bg-BG" dirty="0"/>
          </a:p>
        </p:txBody>
      </p:sp>
      <p:sp>
        <p:nvSpPr>
          <p:cNvPr id="102" name="TextBox 101"/>
          <p:cNvSpPr txBox="1"/>
          <p:nvPr/>
        </p:nvSpPr>
        <p:spPr>
          <a:xfrm>
            <a:off x="1632888" y="483017"/>
            <a:ext cx="639928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Context map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9194830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Approaches of communications </a:t>
            </a:r>
            <a:r>
              <a:rPr lang="en-US" sz="3100" dirty="0">
                <a:latin typeface="Lato Light"/>
                <a:cs typeface="Lato Light"/>
              </a:rPr>
              <a:t>between contexts</a:t>
            </a:r>
          </a:p>
        </p:txBody>
      </p:sp>
      <p:sp>
        <p:nvSpPr>
          <p:cNvPr id="29" name="Elipsa 28"/>
          <p:cNvSpPr/>
          <p:nvPr/>
        </p:nvSpPr>
        <p:spPr>
          <a:xfrm>
            <a:off x="14717300" y="6029083"/>
            <a:ext cx="3325465" cy="19840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Orders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38" name="Elipsa 37"/>
          <p:cNvSpPr/>
          <p:nvPr/>
        </p:nvSpPr>
        <p:spPr>
          <a:xfrm>
            <a:off x="14575304" y="1339338"/>
            <a:ext cx="3793787" cy="23540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Store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47" name="Elipsa 46"/>
          <p:cNvSpPr/>
          <p:nvPr/>
        </p:nvSpPr>
        <p:spPr>
          <a:xfrm>
            <a:off x="20284617" y="6127425"/>
            <a:ext cx="3264674" cy="184041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Shipping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49" name="Elipsa 48"/>
          <p:cNvSpPr/>
          <p:nvPr/>
        </p:nvSpPr>
        <p:spPr>
          <a:xfrm>
            <a:off x="16986738" y="9877295"/>
            <a:ext cx="3991708" cy="20486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Notifications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50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>
            <a:off x="18369091" y="6775281"/>
            <a:ext cx="1933477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53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 rot="5400000">
            <a:off x="15342295" y="4549154"/>
            <a:ext cx="2259803" cy="52414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1" name="pole tekstowe 60"/>
          <p:cNvSpPr txBox="1"/>
          <p:nvPr/>
        </p:nvSpPr>
        <p:spPr>
          <a:xfrm>
            <a:off x="16841379" y="5274609"/>
            <a:ext cx="1333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Down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2" name="pole tekstowe 61"/>
          <p:cNvSpPr txBox="1"/>
          <p:nvPr/>
        </p:nvSpPr>
        <p:spPr>
          <a:xfrm>
            <a:off x="16841380" y="3667843"/>
            <a:ext cx="84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Up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cxnSp>
        <p:nvCxnSpPr>
          <p:cNvPr id="63" name="Łącznik prosty 62"/>
          <p:cNvCxnSpPr/>
          <p:nvPr/>
        </p:nvCxnSpPr>
        <p:spPr>
          <a:xfrm flipV="1">
            <a:off x="20220862" y="8194176"/>
            <a:ext cx="905219" cy="1563995"/>
          </a:xfrm>
          <a:prstGeom prst="line">
            <a:avLst/>
          </a:prstGeom>
          <a:ln w="190500">
            <a:solidFill>
              <a:schemeClr val="tx2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Łącznik prosty 63"/>
          <p:cNvCxnSpPr/>
          <p:nvPr/>
        </p:nvCxnSpPr>
        <p:spPr>
          <a:xfrm flipH="1" flipV="1">
            <a:off x="16734268" y="8066659"/>
            <a:ext cx="1110658" cy="1584298"/>
          </a:xfrm>
          <a:prstGeom prst="line">
            <a:avLst/>
          </a:prstGeom>
          <a:ln w="190500">
            <a:solidFill>
              <a:schemeClr val="tx2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pole tekstowe 64"/>
          <p:cNvSpPr txBox="1"/>
          <p:nvPr/>
        </p:nvSpPr>
        <p:spPr>
          <a:xfrm>
            <a:off x="14353846" y="8798656"/>
            <a:ext cx="2894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Shared Kernel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6" name="pole tekstowe 65"/>
          <p:cNvSpPr txBox="1"/>
          <p:nvPr/>
        </p:nvSpPr>
        <p:spPr>
          <a:xfrm>
            <a:off x="21194288" y="8717285"/>
            <a:ext cx="2894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Shared Kernel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259BA9-BB56-4AB2-A24B-347852F83848}"/>
              </a:ext>
            </a:extLst>
          </p:cNvPr>
          <p:cNvSpPr/>
          <p:nvPr/>
        </p:nvSpPr>
        <p:spPr>
          <a:xfrm>
            <a:off x="15800912" y="5975535"/>
            <a:ext cx="1333052" cy="4049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latin typeface="Lato" panose="020F0502020204030203" pitchFamily="34" charset="-18"/>
              </a:rPr>
              <a:t>Layer</a:t>
            </a:r>
          </a:p>
        </p:txBody>
      </p:sp>
      <p:sp>
        <p:nvSpPr>
          <p:cNvPr id="30" name="pole tekstowe 29"/>
          <p:cNvSpPr txBox="1"/>
          <p:nvPr/>
        </p:nvSpPr>
        <p:spPr>
          <a:xfrm>
            <a:off x="18042765" y="6130263"/>
            <a:ext cx="236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Partnership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33" name="Elipsa 32"/>
          <p:cNvSpPr/>
          <p:nvPr/>
        </p:nvSpPr>
        <p:spPr>
          <a:xfrm>
            <a:off x="8948772" y="6009373"/>
            <a:ext cx="3325465" cy="198402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-18"/>
              </a:rPr>
              <a:t>Legacy Reporting</a:t>
            </a:r>
            <a:endParaRPr lang="pl-PL" dirty="0">
              <a:latin typeface="Lato" panose="020F0502020204030203" pitchFamily="34" charset="-18"/>
            </a:endParaRPr>
          </a:p>
        </p:txBody>
      </p:sp>
      <p:sp>
        <p:nvSpPr>
          <p:cNvPr id="35" name="pole tekstowe 34"/>
          <p:cNvSpPr txBox="1"/>
          <p:nvPr/>
        </p:nvSpPr>
        <p:spPr>
          <a:xfrm>
            <a:off x="12056531" y="6101148"/>
            <a:ext cx="2894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Separate Ways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AF439B-11D4-477D-8EAE-596F0B67C746}"/>
              </a:ext>
            </a:extLst>
          </p:cNvPr>
          <p:cNvCxnSpPr/>
          <p:nvPr/>
        </p:nvCxnSpPr>
        <p:spPr>
          <a:xfrm>
            <a:off x="12274237" y="6858000"/>
            <a:ext cx="2458720" cy="0"/>
          </a:xfrm>
          <a:prstGeom prst="line">
            <a:avLst/>
          </a:prstGeom>
          <a:ln w="190500" cap="flat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Right 2">
            <a:extLst>
              <a:ext uri="{FF2B5EF4-FFF2-40B4-BE49-F238E27FC236}">
                <a16:creationId xmlns:a16="http://schemas.microsoft.com/office/drawing/2014/main" id="{32CB9DE0-E3CF-4AA5-A4BB-C58173B6B9B5}"/>
              </a:ext>
            </a:extLst>
          </p:cNvPr>
          <p:cNvSpPr/>
          <p:nvPr/>
        </p:nvSpPr>
        <p:spPr>
          <a:xfrm rot="10800000">
            <a:off x="18048933" y="6763069"/>
            <a:ext cx="1933476" cy="50384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2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0" grpId="0"/>
      <p:bldP spid="42" grpId="0"/>
      <p:bldP spid="51" grpId="0"/>
      <p:bldP spid="55" grpId="0" animBg="1"/>
      <p:bldP spid="57" grpId="0" animBg="1"/>
      <p:bldP spid="29" grpId="0" animBg="1"/>
      <p:bldP spid="38" grpId="0" animBg="1"/>
      <p:bldP spid="47" grpId="0" animBg="1"/>
      <p:bldP spid="49" grpId="0" animBg="1"/>
      <p:bldP spid="50" grpId="0" animBg="1"/>
      <p:bldP spid="53" grpId="0" animBg="1"/>
      <p:bldP spid="61" grpId="0"/>
      <p:bldP spid="62" grpId="0"/>
      <p:bldP spid="65" grpId="0"/>
      <p:bldP spid="66" grpId="0"/>
      <p:bldP spid="2" grpId="0" animBg="1"/>
      <p:bldP spid="30" grpId="0"/>
      <p:bldP spid="33" grpId="0" animBg="1"/>
      <p:bldP spid="35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10909851" y="10625588"/>
            <a:ext cx="2995233" cy="495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2"/>
              </a:lnSpc>
              <a:spcAft>
                <a:spcPts val="3199"/>
              </a:spcAft>
            </a:pPr>
            <a:r>
              <a:rPr lang="pl-PL" sz="4799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radblog.pl</a:t>
            </a:r>
            <a:endParaRPr lang="en-US" sz="4799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500454" y="10625588"/>
            <a:ext cx="5022504" cy="495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2"/>
              </a:lnSpc>
              <a:spcAft>
                <a:spcPts val="3199"/>
              </a:spcAft>
            </a:pPr>
            <a:r>
              <a:rPr lang="pl-PL" sz="4799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@</a:t>
            </a:r>
            <a:r>
              <a:rPr lang="pl-PL" sz="4799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RadekMaziarka</a:t>
            </a:r>
            <a:endParaRPr lang="en-US" sz="4799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675488" y="10618393"/>
            <a:ext cx="4740128" cy="495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2"/>
              </a:lnSpc>
              <a:spcAft>
                <a:spcPts val="3199"/>
              </a:spcAft>
            </a:pPr>
            <a:r>
              <a:rPr lang="pl-PL" sz="4799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objectivity.co.uk</a:t>
            </a:r>
            <a:endParaRPr lang="en-US" sz="4799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2267" y="505269"/>
            <a:ext cx="13266533" cy="2184651"/>
          </a:xfrm>
          <a:prstGeom prst="rect">
            <a:avLst/>
          </a:prstGeom>
          <a:noFill/>
        </p:spPr>
        <p:txBody>
          <a:bodyPr wrap="none" lIns="91421" tIns="45711" rIns="91421" bIns="45711" rtlCol="0">
            <a:spAutoFit/>
          </a:bodyPr>
          <a:lstStyle/>
          <a:p>
            <a:pPr algn="ctr"/>
            <a:r>
              <a:rPr lang="pl-PL" sz="13596" b="1" dirty="0">
                <a:solidFill>
                  <a:schemeClr val="tx2"/>
                </a:solidFill>
                <a:latin typeface="Lato Black"/>
                <a:ea typeface="Lato" charset="0"/>
                <a:cs typeface="Lato" charset="0"/>
              </a:rPr>
              <a:t>Radek Maziarka</a:t>
            </a:r>
            <a:endParaRPr lang="id-ID" sz="13596" b="1" dirty="0">
              <a:solidFill>
                <a:schemeClr val="tx2"/>
              </a:solidFill>
              <a:latin typeface="Lato Black"/>
              <a:ea typeface="Lato" charset="0"/>
              <a:cs typeface="La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128303" y="2800661"/>
            <a:ext cx="2354462" cy="1386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sz="4266" dirty="0">
              <a:solidFill>
                <a:schemeClr val="tx2"/>
              </a:solidFill>
              <a:latin typeface="Lato Light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05" y="7366528"/>
            <a:ext cx="6141489" cy="1333257"/>
          </a:xfrm>
          <a:prstGeom prst="rect">
            <a:avLst/>
          </a:prstGeom>
        </p:spPr>
      </p:pic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11175580" y="6790770"/>
            <a:ext cx="2491830" cy="2486089"/>
            <a:chOff x="5078581" y="1720454"/>
            <a:chExt cx="688315" cy="686991"/>
          </a:xfrm>
        </p:grpSpPr>
        <p:sp>
          <p:nvSpPr>
            <p:cNvPr id="12" name="Freeform 1142"/>
            <p:cNvSpPr>
              <a:spLocks noChangeArrowheads="1"/>
            </p:cNvSpPr>
            <p:nvPr/>
          </p:nvSpPr>
          <p:spPr bwMode="auto">
            <a:xfrm>
              <a:off x="5078581" y="1720454"/>
              <a:ext cx="688315" cy="686991"/>
            </a:xfrm>
            <a:custGeom>
              <a:avLst/>
              <a:gdLst>
                <a:gd name="T0" fmla="*/ 46485305 w 5096"/>
                <a:gd name="T1" fmla="*/ 92704104 h 5090"/>
                <a:gd name="T2" fmla="*/ 46485305 w 5096"/>
                <a:gd name="T3" fmla="*/ 92704104 h 5090"/>
                <a:gd name="T4" fmla="*/ 0 w 5096"/>
                <a:gd name="T5" fmla="*/ 46397537 h 5090"/>
                <a:gd name="T6" fmla="*/ 46485305 w 5096"/>
                <a:gd name="T7" fmla="*/ 0 h 5090"/>
                <a:gd name="T8" fmla="*/ 92952240 w 5096"/>
                <a:gd name="T9" fmla="*/ 46397537 h 5090"/>
                <a:gd name="T10" fmla="*/ 46485305 w 5096"/>
                <a:gd name="T11" fmla="*/ 92704104 h 50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96" h="5090">
                  <a:moveTo>
                    <a:pt x="2548" y="5089"/>
                  </a:moveTo>
                  <a:lnTo>
                    <a:pt x="2548" y="5089"/>
                  </a:lnTo>
                  <a:cubicBezTo>
                    <a:pt x="1140" y="5089"/>
                    <a:pt x="0" y="3950"/>
                    <a:pt x="0" y="2547"/>
                  </a:cubicBezTo>
                  <a:cubicBezTo>
                    <a:pt x="0" y="1139"/>
                    <a:pt x="1140" y="0"/>
                    <a:pt x="2548" y="0"/>
                  </a:cubicBezTo>
                  <a:cubicBezTo>
                    <a:pt x="3950" y="0"/>
                    <a:pt x="5095" y="1139"/>
                    <a:pt x="5095" y="2547"/>
                  </a:cubicBezTo>
                  <a:cubicBezTo>
                    <a:pt x="5095" y="3950"/>
                    <a:pt x="3950" y="5089"/>
                    <a:pt x="2548" y="5089"/>
                  </a:cubicBezTo>
                </a:path>
              </a:pathLst>
            </a:custGeom>
            <a:solidFill>
              <a:srgbClr val="2F5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4" name="Freeform 1143"/>
            <p:cNvSpPr>
              <a:spLocks noChangeArrowheads="1"/>
            </p:cNvSpPr>
            <p:nvPr/>
          </p:nvSpPr>
          <p:spPr bwMode="auto">
            <a:xfrm>
              <a:off x="5226077" y="2174217"/>
              <a:ext cx="393323" cy="233228"/>
            </a:xfrm>
            <a:custGeom>
              <a:avLst/>
              <a:gdLst>
                <a:gd name="T0" fmla="*/ 9171583 w 2907"/>
                <a:gd name="T1" fmla="*/ 6262834 h 1726"/>
                <a:gd name="T2" fmla="*/ 9171583 w 2907"/>
                <a:gd name="T3" fmla="*/ 6262834 h 1726"/>
                <a:gd name="T4" fmla="*/ 0 w 2907"/>
                <a:gd name="T5" fmla="*/ 23207402 h 1726"/>
                <a:gd name="T6" fmla="*/ 26654500 w 2907"/>
                <a:gd name="T7" fmla="*/ 31496995 h 1726"/>
                <a:gd name="T8" fmla="*/ 53199134 w 2907"/>
                <a:gd name="T9" fmla="*/ 23207402 h 1726"/>
                <a:gd name="T10" fmla="*/ 44027416 w 2907"/>
                <a:gd name="T11" fmla="*/ 6262834 h 1726"/>
                <a:gd name="T12" fmla="*/ 26654500 w 2907"/>
                <a:gd name="T13" fmla="*/ 0 h 1726"/>
                <a:gd name="T14" fmla="*/ 9171583 w 2907"/>
                <a:gd name="T15" fmla="*/ 6262834 h 17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07" h="1726">
                  <a:moveTo>
                    <a:pt x="501" y="343"/>
                  </a:moveTo>
                  <a:lnTo>
                    <a:pt x="501" y="343"/>
                  </a:lnTo>
                  <a:cubicBezTo>
                    <a:pt x="253" y="507"/>
                    <a:pt x="148" y="855"/>
                    <a:pt x="0" y="1271"/>
                  </a:cubicBezTo>
                  <a:cubicBezTo>
                    <a:pt x="411" y="1556"/>
                    <a:pt x="912" y="1725"/>
                    <a:pt x="1456" y="1725"/>
                  </a:cubicBezTo>
                  <a:cubicBezTo>
                    <a:pt x="1994" y="1725"/>
                    <a:pt x="2495" y="1556"/>
                    <a:pt x="2906" y="1271"/>
                  </a:cubicBezTo>
                  <a:cubicBezTo>
                    <a:pt x="2763" y="855"/>
                    <a:pt x="2658" y="502"/>
                    <a:pt x="2405" y="343"/>
                  </a:cubicBezTo>
                  <a:cubicBezTo>
                    <a:pt x="1972" y="69"/>
                    <a:pt x="1708" y="6"/>
                    <a:pt x="1456" y="0"/>
                  </a:cubicBezTo>
                  <a:cubicBezTo>
                    <a:pt x="1192" y="0"/>
                    <a:pt x="933" y="64"/>
                    <a:pt x="501" y="343"/>
                  </a:cubicBezTo>
                </a:path>
              </a:pathLst>
            </a:custGeom>
            <a:solidFill>
              <a:srgbClr val="C84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5" name="Freeform 1144"/>
            <p:cNvSpPr>
              <a:spLocks noChangeArrowheads="1"/>
            </p:cNvSpPr>
            <p:nvPr/>
          </p:nvSpPr>
          <p:spPr bwMode="auto">
            <a:xfrm>
              <a:off x="5579750" y="2251960"/>
              <a:ext cx="39649" cy="117407"/>
            </a:xfrm>
            <a:custGeom>
              <a:avLst/>
              <a:gdLst>
                <a:gd name="T0" fmla="*/ 0 w 286"/>
                <a:gd name="T1" fmla="*/ 15735624 h 875"/>
                <a:gd name="T2" fmla="*/ 0 w 286"/>
                <a:gd name="T3" fmla="*/ 15735624 h 875"/>
                <a:gd name="T4" fmla="*/ 0 w 286"/>
                <a:gd name="T5" fmla="*/ 0 h 875"/>
                <a:gd name="T6" fmla="*/ 5477385 w 286"/>
                <a:gd name="T7" fmla="*/ 12602937 h 875"/>
                <a:gd name="T8" fmla="*/ 0 w 286"/>
                <a:gd name="T9" fmla="*/ 15735624 h 8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875">
                  <a:moveTo>
                    <a:pt x="0" y="874"/>
                  </a:moveTo>
                  <a:lnTo>
                    <a:pt x="0" y="874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116" y="183"/>
                    <a:pt x="190" y="426"/>
                    <a:pt x="285" y="700"/>
                  </a:cubicBezTo>
                  <a:cubicBezTo>
                    <a:pt x="195" y="764"/>
                    <a:pt x="100" y="822"/>
                    <a:pt x="0" y="874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6" name="Freeform 1145"/>
            <p:cNvSpPr>
              <a:spLocks noChangeArrowheads="1"/>
            </p:cNvSpPr>
            <p:nvPr/>
          </p:nvSpPr>
          <p:spPr bwMode="auto">
            <a:xfrm>
              <a:off x="5508381" y="2198016"/>
              <a:ext cx="42822" cy="198322"/>
            </a:xfrm>
            <a:custGeom>
              <a:avLst/>
              <a:gdLst>
                <a:gd name="T0" fmla="*/ 5858516 w 312"/>
                <a:gd name="T1" fmla="*/ 3119040 h 1477"/>
                <a:gd name="T2" fmla="*/ 5858516 w 312"/>
                <a:gd name="T3" fmla="*/ 3119040 h 1477"/>
                <a:gd name="T4" fmla="*/ 5858516 w 312"/>
                <a:gd name="T5" fmla="*/ 24790384 h 1477"/>
                <a:gd name="T6" fmla="*/ 0 w 312"/>
                <a:gd name="T7" fmla="*/ 26611402 h 1477"/>
                <a:gd name="T8" fmla="*/ 0 w 312"/>
                <a:gd name="T9" fmla="*/ 0 h 1477"/>
                <a:gd name="T10" fmla="*/ 5858516 w 312"/>
                <a:gd name="T11" fmla="*/ 3119040 h 14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2" h="1477">
                  <a:moveTo>
                    <a:pt x="311" y="173"/>
                  </a:moveTo>
                  <a:lnTo>
                    <a:pt x="311" y="173"/>
                  </a:lnTo>
                  <a:cubicBezTo>
                    <a:pt x="311" y="1375"/>
                    <a:pt x="311" y="1375"/>
                    <a:pt x="311" y="1375"/>
                  </a:cubicBezTo>
                  <a:cubicBezTo>
                    <a:pt x="210" y="1413"/>
                    <a:pt x="105" y="1450"/>
                    <a:pt x="0" y="14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5" y="42"/>
                    <a:pt x="195" y="100"/>
                    <a:pt x="311" y="173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7" name="Freeform 1146"/>
            <p:cNvSpPr>
              <a:spLocks noChangeArrowheads="1"/>
            </p:cNvSpPr>
            <p:nvPr/>
          </p:nvSpPr>
          <p:spPr bwMode="auto">
            <a:xfrm>
              <a:off x="5437012" y="2175804"/>
              <a:ext cx="42821" cy="231641"/>
            </a:xfrm>
            <a:custGeom>
              <a:avLst/>
              <a:gdLst>
                <a:gd name="T0" fmla="*/ 5730094 w 319"/>
                <a:gd name="T1" fmla="*/ 1233354 h 1720"/>
                <a:gd name="T2" fmla="*/ 5730094 w 319"/>
                <a:gd name="T3" fmla="*/ 1233354 h 1720"/>
                <a:gd name="T4" fmla="*/ 5730094 w 319"/>
                <a:gd name="T5" fmla="*/ 30597756 h 1720"/>
                <a:gd name="T6" fmla="*/ 0 w 319"/>
                <a:gd name="T7" fmla="*/ 31178071 h 1720"/>
                <a:gd name="T8" fmla="*/ 0 w 319"/>
                <a:gd name="T9" fmla="*/ 0 h 1720"/>
                <a:gd name="T10" fmla="*/ 5730094 w 319"/>
                <a:gd name="T11" fmla="*/ 1233354 h 17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9" h="1720">
                  <a:moveTo>
                    <a:pt x="318" y="68"/>
                  </a:moveTo>
                  <a:lnTo>
                    <a:pt x="318" y="68"/>
                  </a:lnTo>
                  <a:cubicBezTo>
                    <a:pt x="318" y="1687"/>
                    <a:pt x="318" y="1687"/>
                    <a:pt x="318" y="1687"/>
                  </a:cubicBezTo>
                  <a:cubicBezTo>
                    <a:pt x="212" y="1703"/>
                    <a:pt x="112" y="1714"/>
                    <a:pt x="0" y="17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1" y="10"/>
                    <a:pt x="201" y="31"/>
                    <a:pt x="318" y="68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18" name="Freeform 1147"/>
            <p:cNvSpPr>
              <a:spLocks noChangeArrowheads="1"/>
            </p:cNvSpPr>
            <p:nvPr/>
          </p:nvSpPr>
          <p:spPr bwMode="auto">
            <a:xfrm>
              <a:off x="5365643" y="2175804"/>
              <a:ext cx="42822" cy="231641"/>
            </a:xfrm>
            <a:custGeom>
              <a:avLst/>
              <a:gdLst>
                <a:gd name="T0" fmla="*/ 5858516 w 312"/>
                <a:gd name="T1" fmla="*/ 0 h 1720"/>
                <a:gd name="T2" fmla="*/ 5858516 w 312"/>
                <a:gd name="T3" fmla="*/ 0 h 1720"/>
                <a:gd name="T4" fmla="*/ 5858516 w 312"/>
                <a:gd name="T5" fmla="*/ 31178071 h 1720"/>
                <a:gd name="T6" fmla="*/ 0 w 312"/>
                <a:gd name="T7" fmla="*/ 30597756 h 1720"/>
                <a:gd name="T8" fmla="*/ 0 w 312"/>
                <a:gd name="T9" fmla="*/ 1142717 h 1720"/>
                <a:gd name="T10" fmla="*/ 5858516 w 312"/>
                <a:gd name="T11" fmla="*/ 0 h 17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2" h="1720">
                  <a:moveTo>
                    <a:pt x="311" y="0"/>
                  </a:moveTo>
                  <a:lnTo>
                    <a:pt x="311" y="0"/>
                  </a:lnTo>
                  <a:cubicBezTo>
                    <a:pt x="311" y="1719"/>
                    <a:pt x="311" y="1719"/>
                    <a:pt x="311" y="1719"/>
                  </a:cubicBezTo>
                  <a:cubicBezTo>
                    <a:pt x="206" y="1714"/>
                    <a:pt x="101" y="1703"/>
                    <a:pt x="0" y="168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12" y="27"/>
                    <a:pt x="217" y="5"/>
                    <a:pt x="311" y="0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1" name="Freeform 1148"/>
            <p:cNvSpPr>
              <a:spLocks noChangeArrowheads="1"/>
            </p:cNvSpPr>
            <p:nvPr/>
          </p:nvSpPr>
          <p:spPr bwMode="auto">
            <a:xfrm>
              <a:off x="5294274" y="2196429"/>
              <a:ext cx="42821" cy="199909"/>
            </a:xfrm>
            <a:custGeom>
              <a:avLst/>
              <a:gdLst>
                <a:gd name="T0" fmla="*/ 5858242 w 312"/>
                <a:gd name="T1" fmla="*/ 0 h 1488"/>
                <a:gd name="T2" fmla="*/ 5858242 w 312"/>
                <a:gd name="T3" fmla="*/ 0 h 1488"/>
                <a:gd name="T4" fmla="*/ 5858242 w 312"/>
                <a:gd name="T5" fmla="*/ 26839261 h 1488"/>
                <a:gd name="T6" fmla="*/ 0 w 312"/>
                <a:gd name="T7" fmla="*/ 24944022 h 1488"/>
                <a:gd name="T8" fmla="*/ 0 w 312"/>
                <a:gd name="T9" fmla="*/ 3321069 h 1488"/>
                <a:gd name="T10" fmla="*/ 5858242 w 312"/>
                <a:gd name="T11" fmla="*/ 0 h 14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2" h="1488">
                  <a:moveTo>
                    <a:pt x="311" y="0"/>
                  </a:moveTo>
                  <a:lnTo>
                    <a:pt x="311" y="0"/>
                  </a:lnTo>
                  <a:cubicBezTo>
                    <a:pt x="311" y="1487"/>
                    <a:pt x="311" y="1487"/>
                    <a:pt x="311" y="1487"/>
                  </a:cubicBezTo>
                  <a:cubicBezTo>
                    <a:pt x="206" y="1461"/>
                    <a:pt x="100" y="1424"/>
                    <a:pt x="0" y="1382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11" y="111"/>
                    <a:pt x="217" y="47"/>
                    <a:pt x="311" y="0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2" name="Freeform 1149"/>
            <p:cNvSpPr>
              <a:spLocks noChangeArrowheads="1"/>
            </p:cNvSpPr>
            <p:nvPr/>
          </p:nvSpPr>
          <p:spPr bwMode="auto">
            <a:xfrm>
              <a:off x="5226077" y="2251960"/>
              <a:ext cx="39650" cy="117407"/>
            </a:xfrm>
            <a:custGeom>
              <a:avLst/>
              <a:gdLst>
                <a:gd name="T0" fmla="*/ 5477661 w 286"/>
                <a:gd name="T1" fmla="*/ 0 h 871"/>
                <a:gd name="T2" fmla="*/ 5477661 w 286"/>
                <a:gd name="T3" fmla="*/ 0 h 871"/>
                <a:gd name="T4" fmla="*/ 5477661 w 286"/>
                <a:gd name="T5" fmla="*/ 15807754 h 871"/>
                <a:gd name="T6" fmla="*/ 0 w 286"/>
                <a:gd name="T7" fmla="*/ 12646257 h 871"/>
                <a:gd name="T8" fmla="*/ 5477661 w 286"/>
                <a:gd name="T9" fmla="*/ 0 h 8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871">
                  <a:moveTo>
                    <a:pt x="285" y="0"/>
                  </a:moveTo>
                  <a:lnTo>
                    <a:pt x="285" y="0"/>
                  </a:lnTo>
                  <a:cubicBezTo>
                    <a:pt x="285" y="870"/>
                    <a:pt x="285" y="870"/>
                    <a:pt x="285" y="870"/>
                  </a:cubicBezTo>
                  <a:cubicBezTo>
                    <a:pt x="189" y="818"/>
                    <a:pt x="94" y="760"/>
                    <a:pt x="0" y="696"/>
                  </a:cubicBezTo>
                  <a:cubicBezTo>
                    <a:pt x="94" y="422"/>
                    <a:pt x="174" y="179"/>
                    <a:pt x="285" y="0"/>
                  </a:cubicBez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4" name="Freeform 1150"/>
            <p:cNvSpPr>
              <a:spLocks noChangeArrowheads="1"/>
            </p:cNvSpPr>
            <p:nvPr/>
          </p:nvSpPr>
          <p:spPr bwMode="auto">
            <a:xfrm>
              <a:off x="5256211" y="2228161"/>
              <a:ext cx="333056" cy="42838"/>
            </a:xfrm>
            <a:custGeom>
              <a:avLst/>
              <a:gdLst>
                <a:gd name="T0" fmla="*/ 3989148 w 2479"/>
                <a:gd name="T1" fmla="*/ 0 h 318"/>
                <a:gd name="T2" fmla="*/ 3989148 w 2479"/>
                <a:gd name="T3" fmla="*/ 0 h 318"/>
                <a:gd name="T4" fmla="*/ 0 w 2479"/>
                <a:gd name="T5" fmla="*/ 5752551 h 318"/>
                <a:gd name="T6" fmla="*/ 44728386 w 2479"/>
                <a:gd name="T7" fmla="*/ 5752551 h 318"/>
                <a:gd name="T8" fmla="*/ 40757241 w 2479"/>
                <a:gd name="T9" fmla="*/ 0 h 318"/>
                <a:gd name="T10" fmla="*/ 3989148 w 2479"/>
                <a:gd name="T11" fmla="*/ 0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79" h="318">
                  <a:moveTo>
                    <a:pt x="221" y="0"/>
                  </a:moveTo>
                  <a:lnTo>
                    <a:pt x="221" y="0"/>
                  </a:lnTo>
                  <a:cubicBezTo>
                    <a:pt x="132" y="79"/>
                    <a:pt x="63" y="190"/>
                    <a:pt x="0" y="317"/>
                  </a:cubicBezTo>
                  <a:cubicBezTo>
                    <a:pt x="2478" y="317"/>
                    <a:pt x="2478" y="317"/>
                    <a:pt x="2478" y="317"/>
                  </a:cubicBezTo>
                  <a:cubicBezTo>
                    <a:pt x="2416" y="190"/>
                    <a:pt x="2347" y="79"/>
                    <a:pt x="2258" y="0"/>
                  </a:cubicBezTo>
                  <a:lnTo>
                    <a:pt x="221" y="0"/>
                  </a:ln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6" name="Freeform 1152"/>
            <p:cNvSpPr>
              <a:spLocks noChangeArrowheads="1"/>
            </p:cNvSpPr>
            <p:nvPr/>
          </p:nvSpPr>
          <p:spPr bwMode="auto">
            <a:xfrm>
              <a:off x="5267312" y="2370953"/>
              <a:ext cx="310852" cy="36492"/>
            </a:xfrm>
            <a:custGeom>
              <a:avLst/>
              <a:gdLst>
                <a:gd name="T0" fmla="*/ 0 w 2300"/>
                <a:gd name="T1" fmla="*/ 0 h 275"/>
                <a:gd name="T2" fmla="*/ 0 w 2300"/>
                <a:gd name="T3" fmla="*/ 0 h 275"/>
                <a:gd name="T4" fmla="*/ 21006297 w 2300"/>
                <a:gd name="T5" fmla="*/ 4824773 h 275"/>
                <a:gd name="T6" fmla="*/ 41994348 w 2300"/>
                <a:gd name="T7" fmla="*/ 0 h 275"/>
                <a:gd name="T8" fmla="*/ 0 w 2300"/>
                <a:gd name="T9" fmla="*/ 0 h 2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0" h="275">
                  <a:moveTo>
                    <a:pt x="0" y="0"/>
                  </a:moveTo>
                  <a:lnTo>
                    <a:pt x="0" y="0"/>
                  </a:lnTo>
                  <a:cubicBezTo>
                    <a:pt x="342" y="179"/>
                    <a:pt x="738" y="274"/>
                    <a:pt x="1150" y="274"/>
                  </a:cubicBezTo>
                  <a:cubicBezTo>
                    <a:pt x="1566" y="274"/>
                    <a:pt x="1956" y="179"/>
                    <a:pt x="2299" y="0"/>
                  </a:cubicBezTo>
                  <a:lnTo>
                    <a:pt x="0" y="0"/>
                  </a:lnTo>
                </a:path>
              </a:pathLst>
            </a:custGeom>
            <a:solidFill>
              <a:srgbClr val="F15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7" name="Freeform 1153"/>
            <p:cNvSpPr>
              <a:spLocks noChangeArrowheads="1"/>
            </p:cNvSpPr>
            <p:nvPr/>
          </p:nvSpPr>
          <p:spPr bwMode="auto">
            <a:xfrm>
              <a:off x="5579750" y="2251960"/>
              <a:ext cx="9516" cy="17452"/>
            </a:xfrm>
            <a:custGeom>
              <a:avLst/>
              <a:gdLst>
                <a:gd name="T0" fmla="*/ 0 w 74"/>
                <a:gd name="T1" fmla="*/ 2191111 h 138"/>
                <a:gd name="T2" fmla="*/ 0 w 74"/>
                <a:gd name="T3" fmla="*/ 2191111 h 138"/>
                <a:gd name="T4" fmla="*/ 1207117 w 74"/>
                <a:gd name="T5" fmla="*/ 2191111 h 138"/>
                <a:gd name="T6" fmla="*/ 1141020 w 74"/>
                <a:gd name="T7" fmla="*/ 2095125 h 138"/>
                <a:gd name="T8" fmla="*/ 1041745 w 74"/>
                <a:gd name="T9" fmla="*/ 1839163 h 138"/>
                <a:gd name="T10" fmla="*/ 1041745 w 74"/>
                <a:gd name="T11" fmla="*/ 1759237 h 138"/>
                <a:gd name="T12" fmla="*/ 876501 w 74"/>
                <a:gd name="T13" fmla="*/ 1423350 h 138"/>
                <a:gd name="T14" fmla="*/ 793814 w 74"/>
                <a:gd name="T15" fmla="*/ 1327364 h 138"/>
                <a:gd name="T16" fmla="*/ 611853 w 74"/>
                <a:gd name="T17" fmla="*/ 991602 h 138"/>
                <a:gd name="T18" fmla="*/ 611853 w 74"/>
                <a:gd name="T19" fmla="*/ 991602 h 138"/>
                <a:gd name="T20" fmla="*/ 529167 w 74"/>
                <a:gd name="T21" fmla="*/ 911551 h 138"/>
                <a:gd name="T22" fmla="*/ 529167 w 74"/>
                <a:gd name="T23" fmla="*/ 831626 h 138"/>
                <a:gd name="T24" fmla="*/ 529167 w 74"/>
                <a:gd name="T25" fmla="*/ 735640 h 138"/>
                <a:gd name="T26" fmla="*/ 446480 w 74"/>
                <a:gd name="T27" fmla="*/ 671649 h 138"/>
                <a:gd name="T28" fmla="*/ 347205 w 74"/>
                <a:gd name="T29" fmla="*/ 575790 h 138"/>
                <a:gd name="T30" fmla="*/ 347205 w 74"/>
                <a:gd name="T31" fmla="*/ 575790 h 138"/>
                <a:gd name="T32" fmla="*/ 347205 w 74"/>
                <a:gd name="T33" fmla="*/ 575790 h 138"/>
                <a:gd name="T34" fmla="*/ 347205 w 74"/>
                <a:gd name="T35" fmla="*/ 495738 h 138"/>
                <a:gd name="T36" fmla="*/ 248059 w 74"/>
                <a:gd name="T37" fmla="*/ 399878 h 138"/>
                <a:gd name="T38" fmla="*/ 248059 w 74"/>
                <a:gd name="T39" fmla="*/ 399878 h 138"/>
                <a:gd name="T40" fmla="*/ 248059 w 74"/>
                <a:gd name="T41" fmla="*/ 335888 h 138"/>
                <a:gd name="T42" fmla="*/ 248059 w 74"/>
                <a:gd name="T43" fmla="*/ 335888 h 138"/>
                <a:gd name="T44" fmla="*/ 181961 w 74"/>
                <a:gd name="T45" fmla="*/ 239902 h 138"/>
                <a:gd name="T46" fmla="*/ 82686 w 74"/>
                <a:gd name="T47" fmla="*/ 159977 h 138"/>
                <a:gd name="T48" fmla="*/ 82686 w 74"/>
                <a:gd name="T49" fmla="*/ 63991 h 138"/>
                <a:gd name="T50" fmla="*/ 82686 w 74"/>
                <a:gd name="T51" fmla="*/ 63991 h 138"/>
                <a:gd name="T52" fmla="*/ 0 w 74"/>
                <a:gd name="T53" fmla="*/ 0 h 138"/>
                <a:gd name="T54" fmla="*/ 0 w 74"/>
                <a:gd name="T55" fmla="*/ 2191111 h 13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4" h="138">
                  <a:moveTo>
                    <a:pt x="0" y="137"/>
                  </a:moveTo>
                  <a:lnTo>
                    <a:pt x="0" y="137"/>
                  </a:lnTo>
                  <a:cubicBezTo>
                    <a:pt x="73" y="137"/>
                    <a:pt x="73" y="137"/>
                    <a:pt x="73" y="137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58" y="104"/>
                    <a:pt x="53" y="94"/>
                    <a:pt x="53" y="89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2" y="73"/>
                    <a:pt x="42" y="68"/>
                    <a:pt x="37" y="62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8" name="Freeform 1154"/>
            <p:cNvSpPr>
              <a:spLocks noChangeArrowheads="1"/>
            </p:cNvSpPr>
            <p:nvPr/>
          </p:nvSpPr>
          <p:spPr bwMode="auto">
            <a:xfrm>
              <a:off x="5579750" y="2299557"/>
              <a:ext cx="36477" cy="41251"/>
            </a:xfrm>
            <a:custGeom>
              <a:avLst/>
              <a:gdLst>
                <a:gd name="T0" fmla="*/ 4820800 w 275"/>
                <a:gd name="T1" fmla="*/ 5436538 h 312"/>
                <a:gd name="T2" fmla="*/ 4820800 w 275"/>
                <a:gd name="T3" fmla="*/ 5331560 h 312"/>
                <a:gd name="T4" fmla="*/ 4732858 w 275"/>
                <a:gd name="T5" fmla="*/ 5156772 h 312"/>
                <a:gd name="T6" fmla="*/ 4732858 w 275"/>
                <a:gd name="T7" fmla="*/ 5051925 h 312"/>
                <a:gd name="T8" fmla="*/ 4644915 w 275"/>
                <a:gd name="T9" fmla="*/ 4789744 h 312"/>
                <a:gd name="T10" fmla="*/ 4539331 w 275"/>
                <a:gd name="T11" fmla="*/ 4684897 h 312"/>
                <a:gd name="T12" fmla="*/ 4539331 w 275"/>
                <a:gd name="T13" fmla="*/ 4614956 h 312"/>
                <a:gd name="T14" fmla="*/ 4468897 w 275"/>
                <a:gd name="T15" fmla="*/ 4509977 h 312"/>
                <a:gd name="T16" fmla="*/ 4363445 w 275"/>
                <a:gd name="T17" fmla="*/ 4230343 h 312"/>
                <a:gd name="T18" fmla="*/ 4363445 w 275"/>
                <a:gd name="T19" fmla="*/ 4142949 h 312"/>
                <a:gd name="T20" fmla="*/ 4169918 w 275"/>
                <a:gd name="T21" fmla="*/ 3496154 h 312"/>
                <a:gd name="T22" fmla="*/ 3993900 w 275"/>
                <a:gd name="T23" fmla="*/ 3128994 h 312"/>
                <a:gd name="T24" fmla="*/ 3993900 w 275"/>
                <a:gd name="T25" fmla="*/ 3041600 h 312"/>
                <a:gd name="T26" fmla="*/ 3888316 w 275"/>
                <a:gd name="T27" fmla="*/ 2936754 h 312"/>
                <a:gd name="T28" fmla="*/ 3888316 w 275"/>
                <a:gd name="T29" fmla="*/ 2849360 h 312"/>
                <a:gd name="T30" fmla="*/ 3800373 w 275"/>
                <a:gd name="T31" fmla="*/ 2657120 h 312"/>
                <a:gd name="T32" fmla="*/ 3712430 w 275"/>
                <a:gd name="T33" fmla="*/ 2202565 h 312"/>
                <a:gd name="T34" fmla="*/ 3712430 w 275"/>
                <a:gd name="T35" fmla="*/ 2202565 h 312"/>
                <a:gd name="T36" fmla="*/ 3624487 w 275"/>
                <a:gd name="T37" fmla="*/ 2027778 h 312"/>
                <a:gd name="T38" fmla="*/ 3624487 w 275"/>
                <a:gd name="T39" fmla="*/ 1922931 h 312"/>
                <a:gd name="T40" fmla="*/ 3518903 w 275"/>
                <a:gd name="T41" fmla="*/ 1835537 h 312"/>
                <a:gd name="T42" fmla="*/ 3518903 w 275"/>
                <a:gd name="T43" fmla="*/ 1643165 h 312"/>
                <a:gd name="T44" fmla="*/ 3430960 w 275"/>
                <a:gd name="T45" fmla="*/ 1555771 h 312"/>
                <a:gd name="T46" fmla="*/ 3430960 w 275"/>
                <a:gd name="T47" fmla="*/ 1380983 h 312"/>
                <a:gd name="T48" fmla="*/ 3342885 w 275"/>
                <a:gd name="T49" fmla="*/ 1188743 h 312"/>
                <a:gd name="T50" fmla="*/ 3342885 w 275"/>
                <a:gd name="T51" fmla="*/ 1101349 h 312"/>
                <a:gd name="T52" fmla="*/ 3254942 w 275"/>
                <a:gd name="T53" fmla="*/ 1013823 h 312"/>
                <a:gd name="T54" fmla="*/ 3254942 w 275"/>
                <a:gd name="T55" fmla="*/ 908976 h 312"/>
                <a:gd name="T56" fmla="*/ 3149358 w 275"/>
                <a:gd name="T57" fmla="*/ 734188 h 312"/>
                <a:gd name="T58" fmla="*/ 3149358 w 275"/>
                <a:gd name="T59" fmla="*/ 629342 h 312"/>
                <a:gd name="T60" fmla="*/ 3061415 w 275"/>
                <a:gd name="T61" fmla="*/ 541948 h 312"/>
                <a:gd name="T62" fmla="*/ 2973472 w 275"/>
                <a:gd name="T63" fmla="*/ 262182 h 312"/>
                <a:gd name="T64" fmla="*/ 2973472 w 275"/>
                <a:gd name="T65" fmla="*/ 174788 h 312"/>
                <a:gd name="T66" fmla="*/ 0 w 275"/>
                <a:gd name="T67" fmla="*/ 0 h 3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5" h="312">
                  <a:moveTo>
                    <a:pt x="0" y="311"/>
                  </a:moveTo>
                  <a:lnTo>
                    <a:pt x="274" y="311"/>
                  </a:lnTo>
                  <a:lnTo>
                    <a:pt x="274" y="305"/>
                  </a:lnTo>
                  <a:lnTo>
                    <a:pt x="269" y="300"/>
                  </a:lnTo>
                  <a:lnTo>
                    <a:pt x="269" y="295"/>
                  </a:lnTo>
                  <a:lnTo>
                    <a:pt x="269" y="289"/>
                  </a:lnTo>
                  <a:lnTo>
                    <a:pt x="264" y="279"/>
                  </a:lnTo>
                  <a:lnTo>
                    <a:pt x="264" y="274"/>
                  </a:lnTo>
                  <a:lnTo>
                    <a:pt x="258" y="274"/>
                  </a:lnTo>
                  <a:lnTo>
                    <a:pt x="258" y="268"/>
                  </a:lnTo>
                  <a:lnTo>
                    <a:pt x="258" y="264"/>
                  </a:lnTo>
                  <a:lnTo>
                    <a:pt x="258" y="258"/>
                  </a:lnTo>
                  <a:lnTo>
                    <a:pt x="254" y="258"/>
                  </a:lnTo>
                  <a:lnTo>
                    <a:pt x="254" y="253"/>
                  </a:lnTo>
                  <a:lnTo>
                    <a:pt x="248" y="242"/>
                  </a:lnTo>
                  <a:lnTo>
                    <a:pt x="248" y="237"/>
                  </a:lnTo>
                  <a:lnTo>
                    <a:pt x="248" y="231"/>
                  </a:lnTo>
                  <a:lnTo>
                    <a:pt x="237" y="200"/>
                  </a:lnTo>
                  <a:lnTo>
                    <a:pt x="227" y="179"/>
                  </a:lnTo>
                  <a:lnTo>
                    <a:pt x="227" y="174"/>
                  </a:lnTo>
                  <a:lnTo>
                    <a:pt x="227" y="168"/>
                  </a:lnTo>
                  <a:lnTo>
                    <a:pt x="221" y="168"/>
                  </a:lnTo>
                  <a:lnTo>
                    <a:pt x="221" y="163"/>
                  </a:lnTo>
                  <a:lnTo>
                    <a:pt x="221" y="158"/>
                  </a:lnTo>
                  <a:lnTo>
                    <a:pt x="216" y="152"/>
                  </a:lnTo>
                  <a:lnTo>
                    <a:pt x="216" y="147"/>
                  </a:lnTo>
                  <a:lnTo>
                    <a:pt x="211" y="126"/>
                  </a:lnTo>
                  <a:lnTo>
                    <a:pt x="211" y="121"/>
                  </a:lnTo>
                  <a:lnTo>
                    <a:pt x="206" y="116"/>
                  </a:lnTo>
                  <a:lnTo>
                    <a:pt x="206" y="110"/>
                  </a:lnTo>
                  <a:lnTo>
                    <a:pt x="206" y="105"/>
                  </a:lnTo>
                  <a:lnTo>
                    <a:pt x="200" y="105"/>
                  </a:lnTo>
                  <a:lnTo>
                    <a:pt x="200" y="100"/>
                  </a:lnTo>
                  <a:lnTo>
                    <a:pt x="200" y="94"/>
                  </a:lnTo>
                  <a:lnTo>
                    <a:pt x="195" y="89"/>
                  </a:lnTo>
                  <a:lnTo>
                    <a:pt x="195" y="79"/>
                  </a:lnTo>
                  <a:lnTo>
                    <a:pt x="190" y="73"/>
                  </a:lnTo>
                  <a:lnTo>
                    <a:pt x="190" y="68"/>
                  </a:lnTo>
                  <a:lnTo>
                    <a:pt x="190" y="63"/>
                  </a:lnTo>
                  <a:lnTo>
                    <a:pt x="185" y="58"/>
                  </a:lnTo>
                  <a:lnTo>
                    <a:pt x="185" y="52"/>
                  </a:lnTo>
                  <a:lnTo>
                    <a:pt x="179" y="47"/>
                  </a:lnTo>
                  <a:lnTo>
                    <a:pt x="179" y="42"/>
                  </a:lnTo>
                  <a:lnTo>
                    <a:pt x="179" y="36"/>
                  </a:lnTo>
                  <a:lnTo>
                    <a:pt x="174" y="31"/>
                  </a:lnTo>
                  <a:lnTo>
                    <a:pt x="174" y="21"/>
                  </a:lnTo>
                  <a:lnTo>
                    <a:pt x="169" y="15"/>
                  </a:lnTo>
                  <a:lnTo>
                    <a:pt x="169" y="10"/>
                  </a:lnTo>
                  <a:lnTo>
                    <a:pt x="164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29" name="Freeform 1155"/>
            <p:cNvSpPr>
              <a:spLocks noChangeArrowheads="1"/>
            </p:cNvSpPr>
            <p:nvPr/>
          </p:nvSpPr>
          <p:spPr bwMode="auto">
            <a:xfrm>
              <a:off x="5508381" y="2228161"/>
              <a:ext cx="42822" cy="42838"/>
            </a:xfrm>
            <a:custGeom>
              <a:avLst/>
              <a:gdLst>
                <a:gd name="T0" fmla="*/ 0 w 312"/>
                <a:gd name="T1" fmla="*/ 5752551 h 318"/>
                <a:gd name="T2" fmla="*/ 5858516 w 312"/>
                <a:gd name="T3" fmla="*/ 5752551 h 318"/>
                <a:gd name="T4" fmla="*/ 5858516 w 312"/>
                <a:gd name="T5" fmla="*/ 0 h 318"/>
                <a:gd name="T6" fmla="*/ 0 w 312"/>
                <a:gd name="T7" fmla="*/ 0 h 318"/>
                <a:gd name="T8" fmla="*/ 0 w 312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8">
                  <a:moveTo>
                    <a:pt x="0" y="317"/>
                  </a:moveTo>
                  <a:lnTo>
                    <a:pt x="311" y="317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0" name="Freeform 1156"/>
            <p:cNvSpPr>
              <a:spLocks noChangeArrowheads="1"/>
            </p:cNvSpPr>
            <p:nvPr/>
          </p:nvSpPr>
          <p:spPr bwMode="auto">
            <a:xfrm>
              <a:off x="5508381" y="2299557"/>
              <a:ext cx="42822" cy="41251"/>
            </a:xfrm>
            <a:custGeom>
              <a:avLst/>
              <a:gdLst>
                <a:gd name="T0" fmla="*/ 0 w 312"/>
                <a:gd name="T1" fmla="*/ 5436538 h 312"/>
                <a:gd name="T2" fmla="*/ 5858516 w 312"/>
                <a:gd name="T3" fmla="*/ 5436538 h 312"/>
                <a:gd name="T4" fmla="*/ 5858516 w 312"/>
                <a:gd name="T5" fmla="*/ 0 h 312"/>
                <a:gd name="T6" fmla="*/ 0 w 312"/>
                <a:gd name="T7" fmla="*/ 0 h 312"/>
                <a:gd name="T8" fmla="*/ 0 w 312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2">
                  <a:moveTo>
                    <a:pt x="0" y="311"/>
                  </a:moveTo>
                  <a:lnTo>
                    <a:pt x="311" y="311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1" name="Freeform 1157"/>
            <p:cNvSpPr>
              <a:spLocks noChangeArrowheads="1"/>
            </p:cNvSpPr>
            <p:nvPr/>
          </p:nvSpPr>
          <p:spPr bwMode="auto">
            <a:xfrm>
              <a:off x="5508381" y="2370953"/>
              <a:ext cx="42822" cy="25385"/>
            </a:xfrm>
            <a:custGeom>
              <a:avLst/>
              <a:gdLst>
                <a:gd name="T0" fmla="*/ 0 w 312"/>
                <a:gd name="T1" fmla="*/ 3270909 h 196"/>
                <a:gd name="T2" fmla="*/ 282598 w 312"/>
                <a:gd name="T3" fmla="*/ 3187113 h 196"/>
                <a:gd name="T4" fmla="*/ 282598 w 312"/>
                <a:gd name="T5" fmla="*/ 3187113 h 196"/>
                <a:gd name="T6" fmla="*/ 282598 w 312"/>
                <a:gd name="T7" fmla="*/ 3187113 h 196"/>
                <a:gd name="T8" fmla="*/ 395555 w 312"/>
                <a:gd name="T9" fmla="*/ 3187113 h 196"/>
                <a:gd name="T10" fmla="*/ 583999 w 312"/>
                <a:gd name="T11" fmla="*/ 3103187 h 196"/>
                <a:gd name="T12" fmla="*/ 696956 w 312"/>
                <a:gd name="T13" fmla="*/ 3103187 h 196"/>
                <a:gd name="T14" fmla="*/ 885400 w 312"/>
                <a:gd name="T15" fmla="*/ 3103187 h 196"/>
                <a:gd name="T16" fmla="*/ 979553 w 312"/>
                <a:gd name="T17" fmla="*/ 3002553 h 196"/>
                <a:gd name="T18" fmla="*/ 979553 w 312"/>
                <a:gd name="T19" fmla="*/ 3002553 h 196"/>
                <a:gd name="T20" fmla="*/ 979553 w 312"/>
                <a:gd name="T21" fmla="*/ 3002553 h 196"/>
                <a:gd name="T22" fmla="*/ 1280954 w 312"/>
                <a:gd name="T23" fmla="*/ 3002553 h 196"/>
                <a:gd name="T24" fmla="*/ 1375108 w 312"/>
                <a:gd name="T25" fmla="*/ 2918757 h 196"/>
                <a:gd name="T26" fmla="*/ 1375108 w 312"/>
                <a:gd name="T27" fmla="*/ 2918757 h 196"/>
                <a:gd name="T28" fmla="*/ 1488202 w 312"/>
                <a:gd name="T29" fmla="*/ 2918757 h 196"/>
                <a:gd name="T30" fmla="*/ 1582355 w 312"/>
                <a:gd name="T31" fmla="*/ 2918757 h 196"/>
                <a:gd name="T32" fmla="*/ 1676509 w 312"/>
                <a:gd name="T33" fmla="*/ 2834831 h 196"/>
                <a:gd name="T34" fmla="*/ 1977910 w 312"/>
                <a:gd name="T35" fmla="*/ 2834831 h 196"/>
                <a:gd name="T36" fmla="*/ 1977910 w 312"/>
                <a:gd name="T37" fmla="*/ 2834831 h 196"/>
                <a:gd name="T38" fmla="*/ 1977910 w 312"/>
                <a:gd name="T39" fmla="*/ 2734198 h 196"/>
                <a:gd name="T40" fmla="*/ 2072201 w 312"/>
                <a:gd name="T41" fmla="*/ 2734198 h 196"/>
                <a:gd name="T42" fmla="*/ 2279311 w 312"/>
                <a:gd name="T43" fmla="*/ 2734198 h 196"/>
                <a:gd name="T44" fmla="*/ 2373602 w 312"/>
                <a:gd name="T45" fmla="*/ 2650272 h 196"/>
                <a:gd name="T46" fmla="*/ 2373602 w 312"/>
                <a:gd name="T47" fmla="*/ 2650272 h 196"/>
                <a:gd name="T48" fmla="*/ 2467755 w 312"/>
                <a:gd name="T49" fmla="*/ 2650272 h 196"/>
                <a:gd name="T50" fmla="*/ 2580712 w 312"/>
                <a:gd name="T51" fmla="*/ 2566475 h 196"/>
                <a:gd name="T52" fmla="*/ 2656062 w 312"/>
                <a:gd name="T53" fmla="*/ 2566475 h 196"/>
                <a:gd name="T54" fmla="*/ 2769156 w 312"/>
                <a:gd name="T55" fmla="*/ 2566475 h 196"/>
                <a:gd name="T56" fmla="*/ 2882113 w 312"/>
                <a:gd name="T57" fmla="*/ 2566475 h 196"/>
                <a:gd name="T58" fmla="*/ 2976404 w 312"/>
                <a:gd name="T59" fmla="*/ 2482549 h 196"/>
                <a:gd name="T60" fmla="*/ 2976404 w 312"/>
                <a:gd name="T61" fmla="*/ 2482549 h 196"/>
                <a:gd name="T62" fmla="*/ 3277805 w 312"/>
                <a:gd name="T63" fmla="*/ 2381916 h 196"/>
                <a:gd name="T64" fmla="*/ 3371958 w 312"/>
                <a:gd name="T65" fmla="*/ 2381916 h 196"/>
                <a:gd name="T66" fmla="*/ 3560265 w 312"/>
                <a:gd name="T67" fmla="*/ 2298120 h 196"/>
                <a:gd name="T68" fmla="*/ 3673359 w 312"/>
                <a:gd name="T69" fmla="*/ 2298120 h 196"/>
                <a:gd name="T70" fmla="*/ 3861666 w 312"/>
                <a:gd name="T71" fmla="*/ 2214194 h 196"/>
                <a:gd name="T72" fmla="*/ 4068914 w 312"/>
                <a:gd name="T73" fmla="*/ 2214194 h 196"/>
                <a:gd name="T74" fmla="*/ 4257358 w 312"/>
                <a:gd name="T75" fmla="*/ 2130268 h 196"/>
                <a:gd name="T76" fmla="*/ 4257358 w 312"/>
                <a:gd name="T77" fmla="*/ 2130268 h 196"/>
                <a:gd name="T78" fmla="*/ 4370315 w 312"/>
                <a:gd name="T79" fmla="*/ 2029634 h 196"/>
                <a:gd name="T80" fmla="*/ 4370315 w 312"/>
                <a:gd name="T81" fmla="*/ 2029634 h 196"/>
                <a:gd name="T82" fmla="*/ 4558759 w 312"/>
                <a:gd name="T83" fmla="*/ 2029634 h 196"/>
                <a:gd name="T84" fmla="*/ 4558759 w 312"/>
                <a:gd name="T85" fmla="*/ 1945838 h 196"/>
                <a:gd name="T86" fmla="*/ 4652912 w 312"/>
                <a:gd name="T87" fmla="*/ 1945838 h 196"/>
                <a:gd name="T88" fmla="*/ 4860160 w 312"/>
                <a:gd name="T89" fmla="*/ 1945838 h 196"/>
                <a:gd name="T90" fmla="*/ 4954313 w 312"/>
                <a:gd name="T91" fmla="*/ 1861912 h 196"/>
                <a:gd name="T92" fmla="*/ 5048467 w 312"/>
                <a:gd name="T93" fmla="*/ 1861912 h 196"/>
                <a:gd name="T94" fmla="*/ 5161561 w 312"/>
                <a:gd name="T95" fmla="*/ 1761279 h 196"/>
                <a:gd name="T96" fmla="*/ 5255714 w 312"/>
                <a:gd name="T97" fmla="*/ 1761279 h 196"/>
                <a:gd name="T98" fmla="*/ 5255714 w 312"/>
                <a:gd name="T99" fmla="*/ 1761279 h 196"/>
                <a:gd name="T100" fmla="*/ 5349868 w 312"/>
                <a:gd name="T101" fmla="*/ 1761279 h 196"/>
                <a:gd name="T102" fmla="*/ 5462962 w 312"/>
                <a:gd name="T103" fmla="*/ 1677482 h 196"/>
                <a:gd name="T104" fmla="*/ 5557115 w 312"/>
                <a:gd name="T105" fmla="*/ 1677482 h 196"/>
                <a:gd name="T106" fmla="*/ 5557115 w 312"/>
                <a:gd name="T107" fmla="*/ 1677482 h 196"/>
                <a:gd name="T108" fmla="*/ 5670072 w 312"/>
                <a:gd name="T109" fmla="*/ 1677482 h 196"/>
                <a:gd name="T110" fmla="*/ 5745422 w 312"/>
                <a:gd name="T111" fmla="*/ 1576719 h 196"/>
                <a:gd name="T112" fmla="*/ 5858516 w 312"/>
                <a:gd name="T113" fmla="*/ 1576719 h 196"/>
                <a:gd name="T114" fmla="*/ 5858516 w 312"/>
                <a:gd name="T115" fmla="*/ 0 h 196"/>
                <a:gd name="T116" fmla="*/ 0 w 312"/>
                <a:gd name="T117" fmla="*/ 0 h 196"/>
                <a:gd name="T118" fmla="*/ 0 w 312"/>
                <a:gd name="T119" fmla="*/ 3270909 h 19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12" h="196">
                  <a:moveTo>
                    <a:pt x="0" y="195"/>
                  </a:moveTo>
                  <a:lnTo>
                    <a:pt x="15" y="190"/>
                  </a:lnTo>
                  <a:lnTo>
                    <a:pt x="21" y="190"/>
                  </a:lnTo>
                  <a:lnTo>
                    <a:pt x="31" y="185"/>
                  </a:lnTo>
                  <a:lnTo>
                    <a:pt x="37" y="185"/>
                  </a:lnTo>
                  <a:lnTo>
                    <a:pt x="47" y="185"/>
                  </a:lnTo>
                  <a:lnTo>
                    <a:pt x="52" y="179"/>
                  </a:lnTo>
                  <a:lnTo>
                    <a:pt x="68" y="179"/>
                  </a:lnTo>
                  <a:lnTo>
                    <a:pt x="73" y="174"/>
                  </a:lnTo>
                  <a:lnTo>
                    <a:pt x="79" y="174"/>
                  </a:lnTo>
                  <a:lnTo>
                    <a:pt x="84" y="174"/>
                  </a:lnTo>
                  <a:lnTo>
                    <a:pt x="89" y="169"/>
                  </a:lnTo>
                  <a:lnTo>
                    <a:pt x="105" y="169"/>
                  </a:lnTo>
                  <a:lnTo>
                    <a:pt x="105" y="163"/>
                  </a:lnTo>
                  <a:lnTo>
                    <a:pt x="110" y="163"/>
                  </a:lnTo>
                  <a:lnTo>
                    <a:pt x="121" y="163"/>
                  </a:lnTo>
                  <a:lnTo>
                    <a:pt x="126" y="158"/>
                  </a:lnTo>
                  <a:lnTo>
                    <a:pt x="131" y="158"/>
                  </a:lnTo>
                  <a:lnTo>
                    <a:pt x="137" y="153"/>
                  </a:lnTo>
                  <a:lnTo>
                    <a:pt x="141" y="153"/>
                  </a:lnTo>
                  <a:lnTo>
                    <a:pt x="147" y="153"/>
                  </a:lnTo>
                  <a:lnTo>
                    <a:pt x="153" y="153"/>
                  </a:lnTo>
                  <a:lnTo>
                    <a:pt x="158" y="148"/>
                  </a:lnTo>
                  <a:lnTo>
                    <a:pt x="174" y="142"/>
                  </a:lnTo>
                  <a:lnTo>
                    <a:pt x="179" y="142"/>
                  </a:lnTo>
                  <a:lnTo>
                    <a:pt x="189" y="137"/>
                  </a:lnTo>
                  <a:lnTo>
                    <a:pt x="195" y="137"/>
                  </a:lnTo>
                  <a:lnTo>
                    <a:pt x="205" y="132"/>
                  </a:lnTo>
                  <a:lnTo>
                    <a:pt x="216" y="132"/>
                  </a:lnTo>
                  <a:lnTo>
                    <a:pt x="226" y="127"/>
                  </a:lnTo>
                  <a:lnTo>
                    <a:pt x="232" y="121"/>
                  </a:lnTo>
                  <a:lnTo>
                    <a:pt x="242" y="121"/>
                  </a:lnTo>
                  <a:lnTo>
                    <a:pt x="242" y="116"/>
                  </a:lnTo>
                  <a:lnTo>
                    <a:pt x="247" y="116"/>
                  </a:lnTo>
                  <a:lnTo>
                    <a:pt x="258" y="116"/>
                  </a:lnTo>
                  <a:lnTo>
                    <a:pt x="263" y="111"/>
                  </a:lnTo>
                  <a:lnTo>
                    <a:pt x="268" y="111"/>
                  </a:lnTo>
                  <a:lnTo>
                    <a:pt x="274" y="105"/>
                  </a:lnTo>
                  <a:lnTo>
                    <a:pt x="279" y="105"/>
                  </a:lnTo>
                  <a:lnTo>
                    <a:pt x="284" y="105"/>
                  </a:lnTo>
                  <a:lnTo>
                    <a:pt x="290" y="100"/>
                  </a:lnTo>
                  <a:lnTo>
                    <a:pt x="295" y="100"/>
                  </a:lnTo>
                  <a:lnTo>
                    <a:pt x="301" y="100"/>
                  </a:lnTo>
                  <a:lnTo>
                    <a:pt x="305" y="94"/>
                  </a:lnTo>
                  <a:lnTo>
                    <a:pt x="311" y="94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195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2" name="Freeform 1158"/>
            <p:cNvSpPr>
              <a:spLocks noChangeArrowheads="1"/>
            </p:cNvSpPr>
            <p:nvPr/>
          </p:nvSpPr>
          <p:spPr bwMode="auto">
            <a:xfrm>
              <a:off x="5437012" y="2228161"/>
              <a:ext cx="42821" cy="42838"/>
            </a:xfrm>
            <a:custGeom>
              <a:avLst/>
              <a:gdLst>
                <a:gd name="T0" fmla="*/ 0 w 319"/>
                <a:gd name="T1" fmla="*/ 5752551 h 318"/>
                <a:gd name="T2" fmla="*/ 5730094 w 319"/>
                <a:gd name="T3" fmla="*/ 5752551 h 318"/>
                <a:gd name="T4" fmla="*/ 5730094 w 319"/>
                <a:gd name="T5" fmla="*/ 0 h 318"/>
                <a:gd name="T6" fmla="*/ 0 w 319"/>
                <a:gd name="T7" fmla="*/ 0 h 318"/>
                <a:gd name="T8" fmla="*/ 0 w 319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318">
                  <a:moveTo>
                    <a:pt x="0" y="317"/>
                  </a:moveTo>
                  <a:lnTo>
                    <a:pt x="318" y="317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3" name="Freeform 1159"/>
            <p:cNvSpPr>
              <a:spLocks noChangeArrowheads="1"/>
            </p:cNvSpPr>
            <p:nvPr/>
          </p:nvSpPr>
          <p:spPr bwMode="auto">
            <a:xfrm>
              <a:off x="5437012" y="2299557"/>
              <a:ext cx="42821" cy="41251"/>
            </a:xfrm>
            <a:custGeom>
              <a:avLst/>
              <a:gdLst>
                <a:gd name="T0" fmla="*/ 0 w 319"/>
                <a:gd name="T1" fmla="*/ 5436538 h 312"/>
                <a:gd name="T2" fmla="*/ 5730094 w 319"/>
                <a:gd name="T3" fmla="*/ 5436538 h 312"/>
                <a:gd name="T4" fmla="*/ 5730094 w 319"/>
                <a:gd name="T5" fmla="*/ 0 h 312"/>
                <a:gd name="T6" fmla="*/ 0 w 319"/>
                <a:gd name="T7" fmla="*/ 0 h 312"/>
                <a:gd name="T8" fmla="*/ 0 w 319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312">
                  <a:moveTo>
                    <a:pt x="0" y="311"/>
                  </a:moveTo>
                  <a:lnTo>
                    <a:pt x="318" y="311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4" name="Freeform 1160"/>
            <p:cNvSpPr>
              <a:spLocks noChangeArrowheads="1"/>
            </p:cNvSpPr>
            <p:nvPr/>
          </p:nvSpPr>
          <p:spPr bwMode="auto">
            <a:xfrm>
              <a:off x="5437012" y="2370953"/>
              <a:ext cx="42821" cy="36492"/>
            </a:xfrm>
            <a:custGeom>
              <a:avLst/>
              <a:gdLst>
                <a:gd name="T0" fmla="*/ 306325 w 319"/>
                <a:gd name="T1" fmla="*/ 4824773 h 275"/>
                <a:gd name="T2" fmla="*/ 306325 w 319"/>
                <a:gd name="T3" fmla="*/ 4824773 h 275"/>
                <a:gd name="T4" fmla="*/ 396396 w 319"/>
                <a:gd name="T5" fmla="*/ 4824773 h 275"/>
                <a:gd name="T6" fmla="*/ 684733 w 319"/>
                <a:gd name="T7" fmla="*/ 4824773 h 275"/>
                <a:gd name="T8" fmla="*/ 774805 w 319"/>
                <a:gd name="T9" fmla="*/ 4824773 h 275"/>
                <a:gd name="T10" fmla="*/ 1063142 w 319"/>
                <a:gd name="T11" fmla="*/ 4736794 h 275"/>
                <a:gd name="T12" fmla="*/ 1153214 w 319"/>
                <a:gd name="T13" fmla="*/ 4736794 h 275"/>
                <a:gd name="T14" fmla="*/ 1351479 w 319"/>
                <a:gd name="T15" fmla="*/ 4736794 h 275"/>
                <a:gd name="T16" fmla="*/ 1441551 w 319"/>
                <a:gd name="T17" fmla="*/ 4736794 h 275"/>
                <a:gd name="T18" fmla="*/ 1441551 w 319"/>
                <a:gd name="T19" fmla="*/ 4736794 h 275"/>
                <a:gd name="T20" fmla="*/ 1639682 w 319"/>
                <a:gd name="T21" fmla="*/ 4736794 h 275"/>
                <a:gd name="T22" fmla="*/ 1729888 w 319"/>
                <a:gd name="T23" fmla="*/ 4736794 h 275"/>
                <a:gd name="T24" fmla="*/ 1819960 w 319"/>
                <a:gd name="T25" fmla="*/ 4736794 h 275"/>
                <a:gd name="T26" fmla="*/ 2108297 w 319"/>
                <a:gd name="T27" fmla="*/ 4736794 h 275"/>
                <a:gd name="T28" fmla="*/ 2108297 w 319"/>
                <a:gd name="T29" fmla="*/ 4736794 h 275"/>
                <a:gd name="T30" fmla="*/ 2198368 w 319"/>
                <a:gd name="T31" fmla="*/ 4648683 h 275"/>
                <a:gd name="T32" fmla="*/ 2396499 w 319"/>
                <a:gd name="T33" fmla="*/ 4648683 h 275"/>
                <a:gd name="T34" fmla="*/ 2396499 w 319"/>
                <a:gd name="T35" fmla="*/ 4648683 h 275"/>
                <a:gd name="T36" fmla="*/ 2486571 w 319"/>
                <a:gd name="T37" fmla="*/ 4648683 h 275"/>
                <a:gd name="T38" fmla="*/ 2576777 w 319"/>
                <a:gd name="T39" fmla="*/ 4648683 h 275"/>
                <a:gd name="T40" fmla="*/ 2666849 w 319"/>
                <a:gd name="T41" fmla="*/ 4648683 h 275"/>
                <a:gd name="T42" fmla="*/ 2774908 w 319"/>
                <a:gd name="T43" fmla="*/ 4648683 h 275"/>
                <a:gd name="T44" fmla="*/ 2883102 w 319"/>
                <a:gd name="T45" fmla="*/ 4648683 h 275"/>
                <a:gd name="T46" fmla="*/ 3063245 w 319"/>
                <a:gd name="T47" fmla="*/ 4648683 h 275"/>
                <a:gd name="T48" fmla="*/ 3261510 w 319"/>
                <a:gd name="T49" fmla="*/ 4543055 h 275"/>
                <a:gd name="T50" fmla="*/ 3333460 w 319"/>
                <a:gd name="T51" fmla="*/ 4543055 h 275"/>
                <a:gd name="T52" fmla="*/ 3531726 w 319"/>
                <a:gd name="T53" fmla="*/ 4543055 h 275"/>
                <a:gd name="T54" fmla="*/ 3621797 w 319"/>
                <a:gd name="T55" fmla="*/ 4543055 h 275"/>
                <a:gd name="T56" fmla="*/ 3910135 w 319"/>
                <a:gd name="T57" fmla="*/ 4455076 h 275"/>
                <a:gd name="T58" fmla="*/ 4000206 w 319"/>
                <a:gd name="T59" fmla="*/ 4455076 h 275"/>
                <a:gd name="T60" fmla="*/ 4000206 w 319"/>
                <a:gd name="T61" fmla="*/ 4455076 h 275"/>
                <a:gd name="T62" fmla="*/ 4288543 w 319"/>
                <a:gd name="T63" fmla="*/ 4455076 h 275"/>
                <a:gd name="T64" fmla="*/ 4288543 w 319"/>
                <a:gd name="T65" fmla="*/ 4455076 h 275"/>
                <a:gd name="T66" fmla="*/ 4288543 w 319"/>
                <a:gd name="T67" fmla="*/ 4455076 h 275"/>
                <a:gd name="T68" fmla="*/ 4288543 w 319"/>
                <a:gd name="T69" fmla="*/ 4455076 h 275"/>
                <a:gd name="T70" fmla="*/ 4666952 w 319"/>
                <a:gd name="T71" fmla="*/ 4366964 h 275"/>
                <a:gd name="T72" fmla="*/ 4666952 w 319"/>
                <a:gd name="T73" fmla="*/ 4366964 h 275"/>
                <a:gd name="T74" fmla="*/ 5730094 w 319"/>
                <a:gd name="T75" fmla="*/ 4261337 h 275"/>
                <a:gd name="T76" fmla="*/ 5730094 w 319"/>
                <a:gd name="T77" fmla="*/ 0 h 275"/>
                <a:gd name="T78" fmla="*/ 0 w 319"/>
                <a:gd name="T79" fmla="*/ 0 h 275"/>
                <a:gd name="T80" fmla="*/ 0 w 319"/>
                <a:gd name="T81" fmla="*/ 4824773 h 275"/>
                <a:gd name="T82" fmla="*/ 306325 w 319"/>
                <a:gd name="T83" fmla="*/ 4824773 h 27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19" h="275">
                  <a:moveTo>
                    <a:pt x="17" y="274"/>
                  </a:moveTo>
                  <a:lnTo>
                    <a:pt x="17" y="274"/>
                  </a:lnTo>
                  <a:cubicBezTo>
                    <a:pt x="22" y="274"/>
                    <a:pt x="22" y="274"/>
                    <a:pt x="22" y="274"/>
                  </a:cubicBezTo>
                  <a:cubicBezTo>
                    <a:pt x="38" y="274"/>
                    <a:pt x="38" y="274"/>
                    <a:pt x="38" y="274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59" y="269"/>
                    <a:pt x="59" y="269"/>
                    <a:pt x="59" y="269"/>
                  </a:cubicBezTo>
                  <a:cubicBezTo>
                    <a:pt x="64" y="269"/>
                    <a:pt x="64" y="269"/>
                    <a:pt x="64" y="269"/>
                  </a:cubicBezTo>
                  <a:cubicBezTo>
                    <a:pt x="75" y="269"/>
                    <a:pt x="75" y="269"/>
                    <a:pt x="75" y="269"/>
                  </a:cubicBezTo>
                  <a:cubicBezTo>
                    <a:pt x="80" y="269"/>
                    <a:pt x="80" y="269"/>
                    <a:pt x="80" y="269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96" y="269"/>
                    <a:pt x="96" y="269"/>
                    <a:pt x="96" y="269"/>
                  </a:cubicBezTo>
                  <a:cubicBezTo>
                    <a:pt x="101" y="269"/>
                    <a:pt x="101" y="269"/>
                    <a:pt x="101" y="269"/>
                  </a:cubicBezTo>
                  <a:cubicBezTo>
                    <a:pt x="117" y="269"/>
                    <a:pt x="117" y="269"/>
                    <a:pt x="117" y="269"/>
                  </a:cubicBezTo>
                  <a:cubicBezTo>
                    <a:pt x="122" y="264"/>
                    <a:pt x="122" y="264"/>
                    <a:pt x="122" y="264"/>
                  </a:cubicBezTo>
                  <a:cubicBezTo>
                    <a:pt x="133" y="264"/>
                    <a:pt x="133" y="264"/>
                    <a:pt x="133" y="264"/>
                  </a:cubicBezTo>
                  <a:cubicBezTo>
                    <a:pt x="138" y="264"/>
                    <a:pt x="138" y="264"/>
                    <a:pt x="138" y="264"/>
                  </a:cubicBezTo>
                  <a:cubicBezTo>
                    <a:pt x="143" y="264"/>
                    <a:pt x="143" y="264"/>
                    <a:pt x="143" y="264"/>
                  </a:cubicBezTo>
                  <a:cubicBezTo>
                    <a:pt x="148" y="264"/>
                    <a:pt x="148" y="264"/>
                    <a:pt x="148" y="264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70" y="264"/>
                    <a:pt x="170" y="264"/>
                    <a:pt x="170" y="264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5" y="258"/>
                    <a:pt x="185" y="258"/>
                    <a:pt x="185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201" y="258"/>
                    <a:pt x="201" y="258"/>
                    <a:pt x="201" y="258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38" y="253"/>
                    <a:pt x="238" y="253"/>
                    <a:pt x="238" y="253"/>
                  </a:cubicBezTo>
                  <a:cubicBezTo>
                    <a:pt x="243" y="253"/>
                    <a:pt x="254" y="253"/>
                    <a:pt x="259" y="248"/>
                  </a:cubicBezTo>
                  <a:cubicBezTo>
                    <a:pt x="275" y="248"/>
                    <a:pt x="297" y="242"/>
                    <a:pt x="318" y="242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4"/>
                    <a:pt x="0" y="274"/>
                    <a:pt x="0" y="274"/>
                  </a:cubicBezTo>
                  <a:lnTo>
                    <a:pt x="17" y="274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5" name="Freeform 1161"/>
            <p:cNvSpPr>
              <a:spLocks noChangeArrowheads="1"/>
            </p:cNvSpPr>
            <p:nvPr/>
          </p:nvSpPr>
          <p:spPr bwMode="auto">
            <a:xfrm>
              <a:off x="5365643" y="2228161"/>
              <a:ext cx="42822" cy="42838"/>
            </a:xfrm>
            <a:custGeom>
              <a:avLst/>
              <a:gdLst>
                <a:gd name="T0" fmla="*/ 0 w 312"/>
                <a:gd name="T1" fmla="*/ 5752551 h 318"/>
                <a:gd name="T2" fmla="*/ 5858516 w 312"/>
                <a:gd name="T3" fmla="*/ 5752551 h 318"/>
                <a:gd name="T4" fmla="*/ 5858516 w 312"/>
                <a:gd name="T5" fmla="*/ 0 h 318"/>
                <a:gd name="T6" fmla="*/ 0 w 312"/>
                <a:gd name="T7" fmla="*/ 0 h 318"/>
                <a:gd name="T8" fmla="*/ 0 w 312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8">
                  <a:moveTo>
                    <a:pt x="0" y="317"/>
                  </a:moveTo>
                  <a:lnTo>
                    <a:pt x="311" y="317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6" name="Freeform 1162"/>
            <p:cNvSpPr>
              <a:spLocks noChangeArrowheads="1"/>
            </p:cNvSpPr>
            <p:nvPr/>
          </p:nvSpPr>
          <p:spPr bwMode="auto">
            <a:xfrm>
              <a:off x="5365643" y="2299557"/>
              <a:ext cx="42822" cy="41251"/>
            </a:xfrm>
            <a:custGeom>
              <a:avLst/>
              <a:gdLst>
                <a:gd name="T0" fmla="*/ 0 w 312"/>
                <a:gd name="T1" fmla="*/ 5436538 h 312"/>
                <a:gd name="T2" fmla="*/ 5858516 w 312"/>
                <a:gd name="T3" fmla="*/ 5436538 h 312"/>
                <a:gd name="T4" fmla="*/ 5858516 w 312"/>
                <a:gd name="T5" fmla="*/ 0 h 312"/>
                <a:gd name="T6" fmla="*/ 0 w 312"/>
                <a:gd name="T7" fmla="*/ 0 h 312"/>
                <a:gd name="T8" fmla="*/ 0 w 312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2">
                  <a:moveTo>
                    <a:pt x="0" y="311"/>
                  </a:moveTo>
                  <a:lnTo>
                    <a:pt x="311" y="311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7" name="Freeform 1163"/>
            <p:cNvSpPr>
              <a:spLocks noChangeArrowheads="1"/>
            </p:cNvSpPr>
            <p:nvPr/>
          </p:nvSpPr>
          <p:spPr bwMode="auto">
            <a:xfrm>
              <a:off x="5365643" y="2370953"/>
              <a:ext cx="42822" cy="36492"/>
            </a:xfrm>
            <a:custGeom>
              <a:avLst/>
              <a:gdLst>
                <a:gd name="T0" fmla="*/ 0 w 312"/>
                <a:gd name="T1" fmla="*/ 4261337 h 275"/>
                <a:gd name="T2" fmla="*/ 0 w 312"/>
                <a:gd name="T3" fmla="*/ 4261337 h 275"/>
                <a:gd name="T4" fmla="*/ 113094 w 312"/>
                <a:gd name="T5" fmla="*/ 4261337 h 275"/>
                <a:gd name="T6" fmla="*/ 113094 w 312"/>
                <a:gd name="T7" fmla="*/ 4261337 h 275"/>
                <a:gd name="T8" fmla="*/ 113094 w 312"/>
                <a:gd name="T9" fmla="*/ 4261337 h 275"/>
                <a:gd name="T10" fmla="*/ 113094 w 312"/>
                <a:gd name="T11" fmla="*/ 4261337 h 275"/>
                <a:gd name="T12" fmla="*/ 414495 w 312"/>
                <a:gd name="T13" fmla="*/ 4261337 h 275"/>
                <a:gd name="T14" fmla="*/ 414495 w 312"/>
                <a:gd name="T15" fmla="*/ 4261337 h 275"/>
                <a:gd name="T16" fmla="*/ 508649 w 312"/>
                <a:gd name="T17" fmla="*/ 4261337 h 275"/>
                <a:gd name="T18" fmla="*/ 810050 w 312"/>
                <a:gd name="T19" fmla="*/ 4366964 h 275"/>
                <a:gd name="T20" fmla="*/ 810050 w 312"/>
                <a:gd name="T21" fmla="*/ 4366964 h 275"/>
                <a:gd name="T22" fmla="*/ 810050 w 312"/>
                <a:gd name="T23" fmla="*/ 4366964 h 275"/>
                <a:gd name="T24" fmla="*/ 1092647 w 312"/>
                <a:gd name="T25" fmla="*/ 4366964 h 275"/>
                <a:gd name="T26" fmla="*/ 1092647 w 312"/>
                <a:gd name="T27" fmla="*/ 4366964 h 275"/>
                <a:gd name="T28" fmla="*/ 1205604 w 312"/>
                <a:gd name="T29" fmla="*/ 4455076 h 275"/>
                <a:gd name="T30" fmla="*/ 1507005 w 312"/>
                <a:gd name="T31" fmla="*/ 4455076 h 275"/>
                <a:gd name="T32" fmla="*/ 1507005 w 312"/>
                <a:gd name="T33" fmla="*/ 4455076 h 275"/>
                <a:gd name="T34" fmla="*/ 1601159 w 312"/>
                <a:gd name="T35" fmla="*/ 4455076 h 275"/>
                <a:gd name="T36" fmla="*/ 1789603 w 312"/>
                <a:gd name="T37" fmla="*/ 4455076 h 275"/>
                <a:gd name="T38" fmla="*/ 1902560 w 312"/>
                <a:gd name="T39" fmla="*/ 4543055 h 275"/>
                <a:gd name="T40" fmla="*/ 2109807 w 312"/>
                <a:gd name="T41" fmla="*/ 4543055 h 275"/>
                <a:gd name="T42" fmla="*/ 2298251 w 312"/>
                <a:gd name="T43" fmla="*/ 4543055 h 275"/>
                <a:gd name="T44" fmla="*/ 2298251 w 312"/>
                <a:gd name="T45" fmla="*/ 4543055 h 275"/>
                <a:gd name="T46" fmla="*/ 2392405 w 312"/>
                <a:gd name="T47" fmla="*/ 4543055 h 275"/>
                <a:gd name="T48" fmla="*/ 2486558 w 312"/>
                <a:gd name="T49" fmla="*/ 4543055 h 275"/>
                <a:gd name="T50" fmla="*/ 2486558 w 312"/>
                <a:gd name="T51" fmla="*/ 4543055 h 275"/>
                <a:gd name="T52" fmla="*/ 2693806 w 312"/>
                <a:gd name="T53" fmla="*/ 4543055 h 275"/>
                <a:gd name="T54" fmla="*/ 2806763 w 312"/>
                <a:gd name="T55" fmla="*/ 4648683 h 275"/>
                <a:gd name="T56" fmla="*/ 2806763 w 312"/>
                <a:gd name="T57" fmla="*/ 4648683 h 275"/>
                <a:gd name="T58" fmla="*/ 2995207 w 312"/>
                <a:gd name="T59" fmla="*/ 4648683 h 275"/>
                <a:gd name="T60" fmla="*/ 2995207 w 312"/>
                <a:gd name="T61" fmla="*/ 4648683 h 275"/>
                <a:gd name="T62" fmla="*/ 3089360 w 312"/>
                <a:gd name="T63" fmla="*/ 4648683 h 275"/>
                <a:gd name="T64" fmla="*/ 3089360 w 312"/>
                <a:gd name="T65" fmla="*/ 4648683 h 275"/>
                <a:gd name="T66" fmla="*/ 3390761 w 312"/>
                <a:gd name="T67" fmla="*/ 4648683 h 275"/>
                <a:gd name="T68" fmla="*/ 3484915 w 312"/>
                <a:gd name="T69" fmla="*/ 4648683 h 275"/>
                <a:gd name="T70" fmla="*/ 5858516 w 312"/>
                <a:gd name="T71" fmla="*/ 4824773 h 275"/>
                <a:gd name="T72" fmla="*/ 5858516 w 312"/>
                <a:gd name="T73" fmla="*/ 0 h 275"/>
                <a:gd name="T74" fmla="*/ 0 w 312"/>
                <a:gd name="T75" fmla="*/ 0 h 275"/>
                <a:gd name="T76" fmla="*/ 0 w 312"/>
                <a:gd name="T77" fmla="*/ 4261337 h 27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12" h="275">
                  <a:moveTo>
                    <a:pt x="0" y="242"/>
                  </a:moveTo>
                  <a:lnTo>
                    <a:pt x="0" y="242"/>
                  </a:lnTo>
                  <a:cubicBezTo>
                    <a:pt x="6" y="242"/>
                    <a:pt x="6" y="242"/>
                    <a:pt x="6" y="242"/>
                  </a:cubicBezTo>
                  <a:cubicBezTo>
                    <a:pt x="22" y="242"/>
                    <a:pt x="22" y="242"/>
                    <a:pt x="22" y="242"/>
                  </a:cubicBezTo>
                  <a:cubicBezTo>
                    <a:pt x="27" y="242"/>
                    <a:pt x="27" y="242"/>
                    <a:pt x="27" y="242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58" y="248"/>
                    <a:pt x="58" y="248"/>
                    <a:pt x="58" y="248"/>
                  </a:cubicBezTo>
                  <a:cubicBezTo>
                    <a:pt x="64" y="253"/>
                    <a:pt x="64" y="253"/>
                    <a:pt x="64" y="253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95" y="253"/>
                    <a:pt x="95" y="253"/>
                    <a:pt x="95" y="253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22" y="258"/>
                    <a:pt x="122" y="258"/>
                    <a:pt x="122" y="258"/>
                  </a:cubicBezTo>
                  <a:cubicBezTo>
                    <a:pt x="127" y="258"/>
                    <a:pt x="127" y="258"/>
                    <a:pt x="127" y="258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43" y="258"/>
                    <a:pt x="143" y="258"/>
                    <a:pt x="143" y="258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59" y="264"/>
                    <a:pt x="159" y="264"/>
                    <a:pt x="159" y="264"/>
                  </a:cubicBezTo>
                  <a:cubicBezTo>
                    <a:pt x="164" y="264"/>
                    <a:pt x="164" y="264"/>
                    <a:pt x="164" y="264"/>
                  </a:cubicBezTo>
                  <a:cubicBezTo>
                    <a:pt x="180" y="264"/>
                    <a:pt x="180" y="264"/>
                    <a:pt x="180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228" y="269"/>
                    <a:pt x="269" y="274"/>
                    <a:pt x="311" y="274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2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8" name="Freeform 1164"/>
            <p:cNvSpPr>
              <a:spLocks noChangeArrowheads="1"/>
            </p:cNvSpPr>
            <p:nvPr/>
          </p:nvSpPr>
          <p:spPr bwMode="auto">
            <a:xfrm>
              <a:off x="5294274" y="2228161"/>
              <a:ext cx="42821" cy="42838"/>
            </a:xfrm>
            <a:custGeom>
              <a:avLst/>
              <a:gdLst>
                <a:gd name="T0" fmla="*/ 0 w 312"/>
                <a:gd name="T1" fmla="*/ 5752551 h 318"/>
                <a:gd name="T2" fmla="*/ 5858242 w 312"/>
                <a:gd name="T3" fmla="*/ 5752551 h 318"/>
                <a:gd name="T4" fmla="*/ 5858242 w 312"/>
                <a:gd name="T5" fmla="*/ 0 h 318"/>
                <a:gd name="T6" fmla="*/ 0 w 312"/>
                <a:gd name="T7" fmla="*/ 0 h 318"/>
                <a:gd name="T8" fmla="*/ 0 w 312"/>
                <a:gd name="T9" fmla="*/ 5752551 h 3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8">
                  <a:moveTo>
                    <a:pt x="0" y="317"/>
                  </a:moveTo>
                  <a:lnTo>
                    <a:pt x="311" y="317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39" name="Freeform 1165"/>
            <p:cNvSpPr>
              <a:spLocks noChangeArrowheads="1"/>
            </p:cNvSpPr>
            <p:nvPr/>
          </p:nvSpPr>
          <p:spPr bwMode="auto">
            <a:xfrm>
              <a:off x="5294274" y="2299557"/>
              <a:ext cx="42821" cy="41251"/>
            </a:xfrm>
            <a:custGeom>
              <a:avLst/>
              <a:gdLst>
                <a:gd name="T0" fmla="*/ 0 w 312"/>
                <a:gd name="T1" fmla="*/ 5436538 h 312"/>
                <a:gd name="T2" fmla="*/ 5858242 w 312"/>
                <a:gd name="T3" fmla="*/ 5436538 h 312"/>
                <a:gd name="T4" fmla="*/ 5858242 w 312"/>
                <a:gd name="T5" fmla="*/ 0 h 312"/>
                <a:gd name="T6" fmla="*/ 0 w 312"/>
                <a:gd name="T7" fmla="*/ 0 h 312"/>
                <a:gd name="T8" fmla="*/ 0 w 312"/>
                <a:gd name="T9" fmla="*/ 5436538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312">
                  <a:moveTo>
                    <a:pt x="0" y="311"/>
                  </a:moveTo>
                  <a:lnTo>
                    <a:pt x="311" y="311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311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0" name="Freeform 1166"/>
            <p:cNvSpPr>
              <a:spLocks noChangeArrowheads="1"/>
            </p:cNvSpPr>
            <p:nvPr/>
          </p:nvSpPr>
          <p:spPr bwMode="auto">
            <a:xfrm>
              <a:off x="5294274" y="2370953"/>
              <a:ext cx="42821" cy="25385"/>
            </a:xfrm>
            <a:custGeom>
              <a:avLst/>
              <a:gdLst>
                <a:gd name="T0" fmla="*/ 94151 w 312"/>
                <a:gd name="T1" fmla="*/ 1576719 h 196"/>
                <a:gd name="T2" fmla="*/ 395545 w 312"/>
                <a:gd name="T3" fmla="*/ 1677482 h 196"/>
                <a:gd name="T4" fmla="*/ 489697 w 312"/>
                <a:gd name="T5" fmla="*/ 1761279 h 196"/>
                <a:gd name="T6" fmla="*/ 791091 w 312"/>
                <a:gd name="T7" fmla="*/ 1861912 h 196"/>
                <a:gd name="T8" fmla="*/ 885379 w 312"/>
                <a:gd name="T9" fmla="*/ 1861912 h 196"/>
                <a:gd name="T10" fmla="*/ 998333 w 312"/>
                <a:gd name="T11" fmla="*/ 1945838 h 196"/>
                <a:gd name="T12" fmla="*/ 1186773 w 312"/>
                <a:gd name="T13" fmla="*/ 1945838 h 196"/>
                <a:gd name="T14" fmla="*/ 1393878 w 312"/>
                <a:gd name="T15" fmla="*/ 2029634 h 196"/>
                <a:gd name="T16" fmla="*/ 1695272 w 312"/>
                <a:gd name="T17" fmla="*/ 2130268 h 196"/>
                <a:gd name="T18" fmla="*/ 1977864 w 312"/>
                <a:gd name="T19" fmla="*/ 2214194 h 196"/>
                <a:gd name="T20" fmla="*/ 2090818 w 312"/>
                <a:gd name="T21" fmla="*/ 2298120 h 196"/>
                <a:gd name="T22" fmla="*/ 2279258 w 312"/>
                <a:gd name="T23" fmla="*/ 2298120 h 196"/>
                <a:gd name="T24" fmla="*/ 2486500 w 312"/>
                <a:gd name="T25" fmla="*/ 2381916 h 196"/>
                <a:gd name="T26" fmla="*/ 2580651 w 312"/>
                <a:gd name="T27" fmla="*/ 2381916 h 196"/>
                <a:gd name="T28" fmla="*/ 2787894 w 312"/>
                <a:gd name="T29" fmla="*/ 2482549 h 196"/>
                <a:gd name="T30" fmla="*/ 2995000 w 312"/>
                <a:gd name="T31" fmla="*/ 2482549 h 196"/>
                <a:gd name="T32" fmla="*/ 3070348 w 312"/>
                <a:gd name="T33" fmla="*/ 2566475 h 196"/>
                <a:gd name="T34" fmla="*/ 3183439 w 312"/>
                <a:gd name="T35" fmla="*/ 2566475 h 196"/>
                <a:gd name="T36" fmla="*/ 3465893 w 312"/>
                <a:gd name="T37" fmla="*/ 2650272 h 196"/>
                <a:gd name="T38" fmla="*/ 3578985 w 312"/>
                <a:gd name="T39" fmla="*/ 2734198 h 196"/>
                <a:gd name="T40" fmla="*/ 3767287 w 312"/>
                <a:gd name="T41" fmla="*/ 2734198 h 196"/>
                <a:gd name="T42" fmla="*/ 3974530 w 312"/>
                <a:gd name="T43" fmla="*/ 2834831 h 196"/>
                <a:gd name="T44" fmla="*/ 4162970 w 312"/>
                <a:gd name="T45" fmla="*/ 2834831 h 196"/>
                <a:gd name="T46" fmla="*/ 4483167 w 312"/>
                <a:gd name="T47" fmla="*/ 2918757 h 196"/>
                <a:gd name="T48" fmla="*/ 4558515 w 312"/>
                <a:gd name="T49" fmla="*/ 3002553 h 196"/>
                <a:gd name="T50" fmla="*/ 4878712 w 312"/>
                <a:gd name="T51" fmla="*/ 3002553 h 196"/>
                <a:gd name="T52" fmla="*/ 5067014 w 312"/>
                <a:gd name="T53" fmla="*/ 3103187 h 196"/>
                <a:gd name="T54" fmla="*/ 5274257 w 312"/>
                <a:gd name="T55" fmla="*/ 3103187 h 196"/>
                <a:gd name="T56" fmla="*/ 5368408 w 312"/>
                <a:gd name="T57" fmla="*/ 3187113 h 196"/>
                <a:gd name="T58" fmla="*/ 5575651 w 312"/>
                <a:gd name="T59" fmla="*/ 3187113 h 196"/>
                <a:gd name="T60" fmla="*/ 5575651 w 312"/>
                <a:gd name="T61" fmla="*/ 3187113 h 196"/>
                <a:gd name="T62" fmla="*/ 5858242 w 312"/>
                <a:gd name="T63" fmla="*/ 0 h 196"/>
                <a:gd name="T64" fmla="*/ 0 w 312"/>
                <a:gd name="T65" fmla="*/ 1509630 h 1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2" h="196">
                  <a:moveTo>
                    <a:pt x="0" y="94"/>
                  </a:moveTo>
                  <a:lnTo>
                    <a:pt x="5" y="94"/>
                  </a:lnTo>
                  <a:lnTo>
                    <a:pt x="11" y="100"/>
                  </a:lnTo>
                  <a:lnTo>
                    <a:pt x="21" y="100"/>
                  </a:lnTo>
                  <a:lnTo>
                    <a:pt x="26" y="105"/>
                  </a:lnTo>
                  <a:lnTo>
                    <a:pt x="37" y="105"/>
                  </a:lnTo>
                  <a:lnTo>
                    <a:pt x="42" y="111"/>
                  </a:lnTo>
                  <a:lnTo>
                    <a:pt x="47" y="111"/>
                  </a:lnTo>
                  <a:lnTo>
                    <a:pt x="53" y="116"/>
                  </a:lnTo>
                  <a:lnTo>
                    <a:pt x="58" y="116"/>
                  </a:lnTo>
                  <a:lnTo>
                    <a:pt x="63" y="116"/>
                  </a:lnTo>
                  <a:lnTo>
                    <a:pt x="74" y="121"/>
                  </a:lnTo>
                  <a:lnTo>
                    <a:pt x="80" y="121"/>
                  </a:lnTo>
                  <a:lnTo>
                    <a:pt x="90" y="127"/>
                  </a:lnTo>
                  <a:lnTo>
                    <a:pt x="100" y="132"/>
                  </a:lnTo>
                  <a:lnTo>
                    <a:pt x="105" y="132"/>
                  </a:lnTo>
                  <a:lnTo>
                    <a:pt x="111" y="137"/>
                  </a:lnTo>
                  <a:lnTo>
                    <a:pt x="121" y="137"/>
                  </a:lnTo>
                  <a:lnTo>
                    <a:pt x="126" y="142"/>
                  </a:lnTo>
                  <a:lnTo>
                    <a:pt x="132" y="142"/>
                  </a:lnTo>
                  <a:lnTo>
                    <a:pt x="137" y="142"/>
                  </a:lnTo>
                  <a:lnTo>
                    <a:pt x="142" y="148"/>
                  </a:lnTo>
                  <a:lnTo>
                    <a:pt x="148" y="148"/>
                  </a:lnTo>
                  <a:lnTo>
                    <a:pt x="153" y="148"/>
                  </a:lnTo>
                  <a:lnTo>
                    <a:pt x="159" y="148"/>
                  </a:lnTo>
                  <a:lnTo>
                    <a:pt x="163" y="153"/>
                  </a:lnTo>
                  <a:lnTo>
                    <a:pt x="169" y="153"/>
                  </a:lnTo>
                  <a:lnTo>
                    <a:pt x="174" y="153"/>
                  </a:lnTo>
                  <a:lnTo>
                    <a:pt x="184" y="158"/>
                  </a:lnTo>
                  <a:lnTo>
                    <a:pt x="190" y="163"/>
                  </a:lnTo>
                  <a:lnTo>
                    <a:pt x="195" y="163"/>
                  </a:lnTo>
                  <a:lnTo>
                    <a:pt x="200" y="163"/>
                  </a:lnTo>
                  <a:lnTo>
                    <a:pt x="211" y="169"/>
                  </a:lnTo>
                  <a:lnTo>
                    <a:pt x="221" y="169"/>
                  </a:lnTo>
                  <a:lnTo>
                    <a:pt x="227" y="174"/>
                  </a:lnTo>
                  <a:lnTo>
                    <a:pt x="238" y="174"/>
                  </a:lnTo>
                  <a:lnTo>
                    <a:pt x="242" y="174"/>
                  </a:lnTo>
                  <a:lnTo>
                    <a:pt x="242" y="179"/>
                  </a:lnTo>
                  <a:lnTo>
                    <a:pt x="253" y="179"/>
                  </a:lnTo>
                  <a:lnTo>
                    <a:pt x="259" y="179"/>
                  </a:lnTo>
                  <a:lnTo>
                    <a:pt x="263" y="185"/>
                  </a:lnTo>
                  <a:lnTo>
                    <a:pt x="269" y="185"/>
                  </a:lnTo>
                  <a:lnTo>
                    <a:pt x="275" y="185"/>
                  </a:lnTo>
                  <a:lnTo>
                    <a:pt x="280" y="185"/>
                  </a:lnTo>
                  <a:lnTo>
                    <a:pt x="285" y="190"/>
                  </a:lnTo>
                  <a:lnTo>
                    <a:pt x="290" y="190"/>
                  </a:lnTo>
                  <a:lnTo>
                    <a:pt x="296" y="190"/>
                  </a:lnTo>
                  <a:lnTo>
                    <a:pt x="311" y="195"/>
                  </a:lnTo>
                  <a:lnTo>
                    <a:pt x="311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0" y="94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1" name="Freeform 1167"/>
            <p:cNvSpPr>
              <a:spLocks noChangeArrowheads="1"/>
            </p:cNvSpPr>
            <p:nvPr/>
          </p:nvSpPr>
          <p:spPr bwMode="auto">
            <a:xfrm>
              <a:off x="5256211" y="2251960"/>
              <a:ext cx="9516" cy="17452"/>
            </a:xfrm>
            <a:custGeom>
              <a:avLst/>
              <a:gdLst>
                <a:gd name="T0" fmla="*/ 1275144 w 70"/>
                <a:gd name="T1" fmla="*/ 0 h 134"/>
                <a:gd name="T2" fmla="*/ 1275144 w 70"/>
                <a:gd name="T3" fmla="*/ 0 h 134"/>
                <a:gd name="T4" fmla="*/ 1275144 w 70"/>
                <a:gd name="T5" fmla="*/ 0 h 134"/>
                <a:gd name="T6" fmla="*/ 1275144 w 70"/>
                <a:gd name="T7" fmla="*/ 101717 h 134"/>
                <a:gd name="T8" fmla="*/ 1164215 w 70"/>
                <a:gd name="T9" fmla="*/ 186632 h 134"/>
                <a:gd name="T10" fmla="*/ 1164215 w 70"/>
                <a:gd name="T11" fmla="*/ 186632 h 134"/>
                <a:gd name="T12" fmla="*/ 1164215 w 70"/>
                <a:gd name="T13" fmla="*/ 288349 h 134"/>
                <a:gd name="T14" fmla="*/ 1071909 w 70"/>
                <a:gd name="T15" fmla="*/ 288349 h 134"/>
                <a:gd name="T16" fmla="*/ 1071909 w 70"/>
                <a:gd name="T17" fmla="*/ 356203 h 134"/>
                <a:gd name="T18" fmla="*/ 960980 w 70"/>
                <a:gd name="T19" fmla="*/ 457920 h 134"/>
                <a:gd name="T20" fmla="*/ 960980 w 70"/>
                <a:gd name="T21" fmla="*/ 457920 h 134"/>
                <a:gd name="T22" fmla="*/ 960980 w 70"/>
                <a:gd name="T23" fmla="*/ 542835 h 134"/>
                <a:gd name="T24" fmla="*/ 887027 w 70"/>
                <a:gd name="T25" fmla="*/ 644552 h 134"/>
                <a:gd name="T26" fmla="*/ 887027 w 70"/>
                <a:gd name="T27" fmla="*/ 712406 h 134"/>
                <a:gd name="T28" fmla="*/ 776234 w 70"/>
                <a:gd name="T29" fmla="*/ 814123 h 134"/>
                <a:gd name="T30" fmla="*/ 776234 w 70"/>
                <a:gd name="T31" fmla="*/ 899038 h 134"/>
                <a:gd name="T32" fmla="*/ 776234 w 70"/>
                <a:gd name="T33" fmla="*/ 899038 h 134"/>
                <a:gd name="T34" fmla="*/ 683793 w 70"/>
                <a:gd name="T35" fmla="*/ 899038 h 134"/>
                <a:gd name="T36" fmla="*/ 683793 w 70"/>
                <a:gd name="T37" fmla="*/ 983824 h 134"/>
                <a:gd name="T38" fmla="*/ 683793 w 70"/>
                <a:gd name="T39" fmla="*/ 1085540 h 134"/>
                <a:gd name="T40" fmla="*/ 683793 w 70"/>
                <a:gd name="T41" fmla="*/ 1085540 h 134"/>
                <a:gd name="T42" fmla="*/ 591351 w 70"/>
                <a:gd name="T43" fmla="*/ 1170326 h 134"/>
                <a:gd name="T44" fmla="*/ 591351 w 70"/>
                <a:gd name="T45" fmla="*/ 1272173 h 134"/>
                <a:gd name="T46" fmla="*/ 480558 w 70"/>
                <a:gd name="T47" fmla="*/ 1340027 h 134"/>
                <a:gd name="T48" fmla="*/ 480558 w 70"/>
                <a:gd name="T49" fmla="*/ 1340027 h 134"/>
                <a:gd name="T50" fmla="*/ 388117 w 70"/>
                <a:gd name="T51" fmla="*/ 1441744 h 134"/>
                <a:gd name="T52" fmla="*/ 388117 w 70"/>
                <a:gd name="T53" fmla="*/ 1441744 h 134"/>
                <a:gd name="T54" fmla="*/ 277187 w 70"/>
                <a:gd name="T55" fmla="*/ 1611445 h 134"/>
                <a:gd name="T56" fmla="*/ 277187 w 70"/>
                <a:gd name="T57" fmla="*/ 1611445 h 134"/>
                <a:gd name="T58" fmla="*/ 277187 w 70"/>
                <a:gd name="T59" fmla="*/ 1696230 h 134"/>
                <a:gd name="T60" fmla="*/ 203235 w 70"/>
                <a:gd name="T61" fmla="*/ 1797947 h 134"/>
                <a:gd name="T62" fmla="*/ 92441 w 70"/>
                <a:gd name="T63" fmla="*/ 2069364 h 134"/>
                <a:gd name="T64" fmla="*/ 92441 w 70"/>
                <a:gd name="T65" fmla="*/ 2154150 h 134"/>
                <a:gd name="T66" fmla="*/ 92441 w 70"/>
                <a:gd name="T67" fmla="*/ 2154150 h 134"/>
                <a:gd name="T68" fmla="*/ 0 w 70"/>
                <a:gd name="T69" fmla="*/ 2255997 h 134"/>
                <a:gd name="T70" fmla="*/ 1275144 w 70"/>
                <a:gd name="T71" fmla="*/ 2255997 h 134"/>
                <a:gd name="T72" fmla="*/ 1275144 w 70"/>
                <a:gd name="T73" fmla="*/ 0 h 13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0" h="134">
                  <a:moveTo>
                    <a:pt x="69" y="0"/>
                  </a:moveTo>
                  <a:lnTo>
                    <a:pt x="69" y="0"/>
                  </a:lnTo>
                  <a:lnTo>
                    <a:pt x="69" y="6"/>
                  </a:lnTo>
                  <a:lnTo>
                    <a:pt x="63" y="11"/>
                  </a:lnTo>
                  <a:lnTo>
                    <a:pt x="63" y="17"/>
                  </a:lnTo>
                  <a:lnTo>
                    <a:pt x="58" y="17"/>
                  </a:lnTo>
                  <a:lnTo>
                    <a:pt x="58" y="21"/>
                  </a:lnTo>
                  <a:lnTo>
                    <a:pt x="52" y="27"/>
                  </a:lnTo>
                  <a:lnTo>
                    <a:pt x="52" y="32"/>
                  </a:lnTo>
                  <a:lnTo>
                    <a:pt x="48" y="38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53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7" y="64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26" y="79"/>
                  </a:lnTo>
                  <a:lnTo>
                    <a:pt x="21" y="85"/>
                  </a:lnTo>
                  <a:lnTo>
                    <a:pt x="15" y="95"/>
                  </a:lnTo>
                  <a:lnTo>
                    <a:pt x="15" y="100"/>
                  </a:lnTo>
                  <a:lnTo>
                    <a:pt x="11" y="106"/>
                  </a:lnTo>
                  <a:lnTo>
                    <a:pt x="5" y="122"/>
                  </a:lnTo>
                  <a:lnTo>
                    <a:pt x="5" y="127"/>
                  </a:lnTo>
                  <a:lnTo>
                    <a:pt x="0" y="133"/>
                  </a:lnTo>
                  <a:lnTo>
                    <a:pt x="69" y="133"/>
                  </a:lnTo>
                  <a:lnTo>
                    <a:pt x="69" y="0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2" name="Freeform 1168"/>
            <p:cNvSpPr>
              <a:spLocks noChangeArrowheads="1"/>
            </p:cNvSpPr>
            <p:nvPr/>
          </p:nvSpPr>
          <p:spPr bwMode="auto">
            <a:xfrm>
              <a:off x="5227663" y="2299557"/>
              <a:ext cx="36477" cy="41251"/>
            </a:xfrm>
            <a:custGeom>
              <a:avLst/>
              <a:gdLst>
                <a:gd name="T0" fmla="*/ 1920494 w 271"/>
                <a:gd name="T1" fmla="*/ 87394 h 312"/>
                <a:gd name="T2" fmla="*/ 1920494 w 271"/>
                <a:gd name="T3" fmla="*/ 174788 h 312"/>
                <a:gd name="T4" fmla="*/ 1829907 w 271"/>
                <a:gd name="T5" fmla="*/ 262182 h 312"/>
                <a:gd name="T6" fmla="*/ 1829907 w 271"/>
                <a:gd name="T7" fmla="*/ 367160 h 312"/>
                <a:gd name="T8" fmla="*/ 1739320 w 271"/>
                <a:gd name="T9" fmla="*/ 541948 h 312"/>
                <a:gd name="T10" fmla="*/ 1739320 w 271"/>
                <a:gd name="T11" fmla="*/ 629342 h 312"/>
                <a:gd name="T12" fmla="*/ 1739320 w 271"/>
                <a:gd name="T13" fmla="*/ 734188 h 312"/>
                <a:gd name="T14" fmla="*/ 1630562 w 271"/>
                <a:gd name="T15" fmla="*/ 908976 h 312"/>
                <a:gd name="T16" fmla="*/ 1630562 w 271"/>
                <a:gd name="T17" fmla="*/ 1013823 h 312"/>
                <a:gd name="T18" fmla="*/ 1539975 w 271"/>
                <a:gd name="T19" fmla="*/ 1101349 h 312"/>
                <a:gd name="T20" fmla="*/ 1539975 w 271"/>
                <a:gd name="T21" fmla="*/ 1188743 h 312"/>
                <a:gd name="T22" fmla="*/ 1431352 w 271"/>
                <a:gd name="T23" fmla="*/ 1380983 h 312"/>
                <a:gd name="T24" fmla="*/ 1431352 w 271"/>
                <a:gd name="T25" fmla="*/ 1555771 h 312"/>
                <a:gd name="T26" fmla="*/ 1358802 w 271"/>
                <a:gd name="T27" fmla="*/ 1643165 h 312"/>
                <a:gd name="T28" fmla="*/ 1358802 w 271"/>
                <a:gd name="T29" fmla="*/ 1748011 h 312"/>
                <a:gd name="T30" fmla="*/ 1250179 w 271"/>
                <a:gd name="T31" fmla="*/ 1835537 h 312"/>
                <a:gd name="T32" fmla="*/ 1250179 w 271"/>
                <a:gd name="T33" fmla="*/ 2027778 h 312"/>
                <a:gd name="T34" fmla="*/ 1159457 w 271"/>
                <a:gd name="T35" fmla="*/ 2115171 h 312"/>
                <a:gd name="T36" fmla="*/ 1159457 w 271"/>
                <a:gd name="T37" fmla="*/ 2202565 h 312"/>
                <a:gd name="T38" fmla="*/ 1050834 w 271"/>
                <a:gd name="T39" fmla="*/ 2394806 h 312"/>
                <a:gd name="T40" fmla="*/ 1050834 w 271"/>
                <a:gd name="T41" fmla="*/ 2482200 h 312"/>
                <a:gd name="T42" fmla="*/ 978284 w 271"/>
                <a:gd name="T43" fmla="*/ 2569726 h 312"/>
                <a:gd name="T44" fmla="*/ 978284 w 271"/>
                <a:gd name="T45" fmla="*/ 2761966 h 312"/>
                <a:gd name="T46" fmla="*/ 978284 w 271"/>
                <a:gd name="T47" fmla="*/ 2849360 h 312"/>
                <a:gd name="T48" fmla="*/ 869660 w 271"/>
                <a:gd name="T49" fmla="*/ 2936754 h 312"/>
                <a:gd name="T50" fmla="*/ 869660 w 271"/>
                <a:gd name="T51" fmla="*/ 3041600 h 312"/>
                <a:gd name="T52" fmla="*/ 779073 w 271"/>
                <a:gd name="T53" fmla="*/ 3216520 h 312"/>
                <a:gd name="T54" fmla="*/ 779073 w 271"/>
                <a:gd name="T55" fmla="*/ 3303914 h 312"/>
                <a:gd name="T56" fmla="*/ 670315 w 271"/>
                <a:gd name="T57" fmla="*/ 3496154 h 312"/>
                <a:gd name="T58" fmla="*/ 670315 w 271"/>
                <a:gd name="T59" fmla="*/ 3583548 h 312"/>
                <a:gd name="T60" fmla="*/ 597900 w 271"/>
                <a:gd name="T61" fmla="*/ 3670942 h 312"/>
                <a:gd name="T62" fmla="*/ 489142 w 271"/>
                <a:gd name="T63" fmla="*/ 4038103 h 312"/>
                <a:gd name="T64" fmla="*/ 380518 w 271"/>
                <a:gd name="T65" fmla="*/ 4230343 h 312"/>
                <a:gd name="T66" fmla="*/ 380518 w 271"/>
                <a:gd name="T67" fmla="*/ 4317737 h 312"/>
                <a:gd name="T68" fmla="*/ 289932 w 271"/>
                <a:gd name="T69" fmla="*/ 4509977 h 312"/>
                <a:gd name="T70" fmla="*/ 289932 w 271"/>
                <a:gd name="T71" fmla="*/ 4614956 h 312"/>
                <a:gd name="T72" fmla="*/ 199345 w 271"/>
                <a:gd name="T73" fmla="*/ 4684897 h 312"/>
                <a:gd name="T74" fmla="*/ 199345 w 271"/>
                <a:gd name="T75" fmla="*/ 4789744 h 312"/>
                <a:gd name="T76" fmla="*/ 108758 w 271"/>
                <a:gd name="T77" fmla="*/ 4964531 h 312"/>
                <a:gd name="T78" fmla="*/ 108758 w 271"/>
                <a:gd name="T79" fmla="*/ 5051925 h 312"/>
                <a:gd name="T80" fmla="*/ 108758 w 271"/>
                <a:gd name="T81" fmla="*/ 5156772 h 312"/>
                <a:gd name="T82" fmla="*/ 0 w 271"/>
                <a:gd name="T83" fmla="*/ 5331560 h 312"/>
                <a:gd name="T84" fmla="*/ 0 w 271"/>
                <a:gd name="T85" fmla="*/ 5436538 h 312"/>
                <a:gd name="T86" fmla="*/ 4891687 w 271"/>
                <a:gd name="T87" fmla="*/ 0 h 3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1" h="312">
                  <a:moveTo>
                    <a:pt x="112" y="0"/>
                  </a:moveTo>
                  <a:lnTo>
                    <a:pt x="106" y="5"/>
                  </a:lnTo>
                  <a:lnTo>
                    <a:pt x="106" y="10"/>
                  </a:lnTo>
                  <a:lnTo>
                    <a:pt x="106" y="15"/>
                  </a:lnTo>
                  <a:lnTo>
                    <a:pt x="101" y="15"/>
                  </a:lnTo>
                  <a:lnTo>
                    <a:pt x="101" y="21"/>
                  </a:lnTo>
                  <a:lnTo>
                    <a:pt x="101" y="26"/>
                  </a:lnTo>
                  <a:lnTo>
                    <a:pt x="96" y="31"/>
                  </a:lnTo>
                  <a:lnTo>
                    <a:pt x="96" y="36"/>
                  </a:lnTo>
                  <a:lnTo>
                    <a:pt x="96" y="42"/>
                  </a:lnTo>
                  <a:lnTo>
                    <a:pt x="90" y="47"/>
                  </a:lnTo>
                  <a:lnTo>
                    <a:pt x="90" y="52"/>
                  </a:lnTo>
                  <a:lnTo>
                    <a:pt x="90" y="58"/>
                  </a:lnTo>
                  <a:lnTo>
                    <a:pt x="85" y="58"/>
                  </a:lnTo>
                  <a:lnTo>
                    <a:pt x="85" y="63"/>
                  </a:lnTo>
                  <a:lnTo>
                    <a:pt x="85" y="68"/>
                  </a:lnTo>
                  <a:lnTo>
                    <a:pt x="85" y="73"/>
                  </a:lnTo>
                  <a:lnTo>
                    <a:pt x="79" y="79"/>
                  </a:lnTo>
                  <a:lnTo>
                    <a:pt x="79" y="83"/>
                  </a:lnTo>
                  <a:lnTo>
                    <a:pt x="79" y="89"/>
                  </a:lnTo>
                  <a:lnTo>
                    <a:pt x="75" y="89"/>
                  </a:lnTo>
                  <a:lnTo>
                    <a:pt x="75" y="94"/>
                  </a:lnTo>
                  <a:lnTo>
                    <a:pt x="75" y="100"/>
                  </a:lnTo>
                  <a:lnTo>
                    <a:pt x="75" y="105"/>
                  </a:lnTo>
                  <a:lnTo>
                    <a:pt x="69" y="105"/>
                  </a:lnTo>
                  <a:lnTo>
                    <a:pt x="69" y="110"/>
                  </a:lnTo>
                  <a:lnTo>
                    <a:pt x="69" y="116"/>
                  </a:lnTo>
                  <a:lnTo>
                    <a:pt x="64" y="121"/>
                  </a:lnTo>
                  <a:lnTo>
                    <a:pt x="64" y="126"/>
                  </a:lnTo>
                  <a:lnTo>
                    <a:pt x="64" y="131"/>
                  </a:lnTo>
                  <a:lnTo>
                    <a:pt x="58" y="137"/>
                  </a:lnTo>
                  <a:lnTo>
                    <a:pt x="58" y="142"/>
                  </a:lnTo>
                  <a:lnTo>
                    <a:pt x="58" y="147"/>
                  </a:lnTo>
                  <a:lnTo>
                    <a:pt x="54" y="147"/>
                  </a:lnTo>
                  <a:lnTo>
                    <a:pt x="54" y="152"/>
                  </a:lnTo>
                  <a:lnTo>
                    <a:pt x="54" y="158"/>
                  </a:lnTo>
                  <a:lnTo>
                    <a:pt x="54" y="163"/>
                  </a:lnTo>
                  <a:lnTo>
                    <a:pt x="48" y="168"/>
                  </a:lnTo>
                  <a:lnTo>
                    <a:pt x="48" y="174"/>
                  </a:lnTo>
                  <a:lnTo>
                    <a:pt x="43" y="179"/>
                  </a:lnTo>
                  <a:lnTo>
                    <a:pt x="43" y="184"/>
                  </a:lnTo>
                  <a:lnTo>
                    <a:pt x="43" y="189"/>
                  </a:lnTo>
                  <a:lnTo>
                    <a:pt x="37" y="195"/>
                  </a:lnTo>
                  <a:lnTo>
                    <a:pt x="37" y="200"/>
                  </a:lnTo>
                  <a:lnTo>
                    <a:pt x="37" y="205"/>
                  </a:lnTo>
                  <a:lnTo>
                    <a:pt x="33" y="210"/>
                  </a:lnTo>
                  <a:lnTo>
                    <a:pt x="27" y="231"/>
                  </a:lnTo>
                  <a:lnTo>
                    <a:pt x="27" y="237"/>
                  </a:lnTo>
                  <a:lnTo>
                    <a:pt x="21" y="242"/>
                  </a:lnTo>
                  <a:lnTo>
                    <a:pt x="21" y="247"/>
                  </a:lnTo>
                  <a:lnTo>
                    <a:pt x="21" y="253"/>
                  </a:lnTo>
                  <a:lnTo>
                    <a:pt x="16" y="258"/>
                  </a:lnTo>
                  <a:lnTo>
                    <a:pt x="16" y="264"/>
                  </a:lnTo>
                  <a:lnTo>
                    <a:pt x="16" y="268"/>
                  </a:lnTo>
                  <a:lnTo>
                    <a:pt x="11" y="268"/>
                  </a:lnTo>
                  <a:lnTo>
                    <a:pt x="11" y="274"/>
                  </a:lnTo>
                  <a:lnTo>
                    <a:pt x="11" y="279"/>
                  </a:lnTo>
                  <a:lnTo>
                    <a:pt x="6" y="284"/>
                  </a:lnTo>
                  <a:lnTo>
                    <a:pt x="6" y="289"/>
                  </a:lnTo>
                  <a:lnTo>
                    <a:pt x="6" y="295"/>
                  </a:lnTo>
                  <a:lnTo>
                    <a:pt x="0" y="300"/>
                  </a:lnTo>
                  <a:lnTo>
                    <a:pt x="0" y="305"/>
                  </a:lnTo>
                  <a:lnTo>
                    <a:pt x="0" y="311"/>
                  </a:lnTo>
                  <a:lnTo>
                    <a:pt x="270" y="311"/>
                  </a:lnTo>
                  <a:lnTo>
                    <a:pt x="270" y="0"/>
                  </a:lnTo>
                  <a:lnTo>
                    <a:pt x="112" y="0"/>
                  </a:lnTo>
                </a:path>
              </a:pathLst>
            </a:custGeom>
            <a:solidFill>
              <a:srgbClr val="F5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3" name="Freeform 1169"/>
            <p:cNvSpPr>
              <a:spLocks noChangeArrowheads="1"/>
            </p:cNvSpPr>
            <p:nvPr/>
          </p:nvSpPr>
          <p:spPr bwMode="auto">
            <a:xfrm>
              <a:off x="5375159" y="2045704"/>
              <a:ext cx="96745" cy="193563"/>
            </a:xfrm>
            <a:custGeom>
              <a:avLst/>
              <a:gdLst>
                <a:gd name="T0" fmla="*/ 0 w 718"/>
                <a:gd name="T1" fmla="*/ 0 h 1435"/>
                <a:gd name="T2" fmla="*/ 0 w 718"/>
                <a:gd name="T3" fmla="*/ 0 h 1435"/>
                <a:gd name="T4" fmla="*/ 13017457 w 718"/>
                <a:gd name="T5" fmla="*/ 0 h 1435"/>
                <a:gd name="T6" fmla="*/ 13017457 w 718"/>
                <a:gd name="T7" fmla="*/ 18904158 h 1435"/>
                <a:gd name="T8" fmla="*/ 0 w 718"/>
                <a:gd name="T9" fmla="*/ 18904158 h 1435"/>
                <a:gd name="T10" fmla="*/ 0 w 718"/>
                <a:gd name="T11" fmla="*/ 0 h 14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18" h="1435">
                  <a:moveTo>
                    <a:pt x="0" y="0"/>
                  </a:moveTo>
                  <a:lnTo>
                    <a:pt x="0" y="0"/>
                  </a:lnTo>
                  <a:cubicBezTo>
                    <a:pt x="717" y="0"/>
                    <a:pt x="717" y="0"/>
                    <a:pt x="717" y="0"/>
                  </a:cubicBezTo>
                  <a:cubicBezTo>
                    <a:pt x="717" y="1039"/>
                    <a:pt x="717" y="1039"/>
                    <a:pt x="717" y="1039"/>
                  </a:cubicBezTo>
                  <a:cubicBezTo>
                    <a:pt x="717" y="1392"/>
                    <a:pt x="0" y="1434"/>
                    <a:pt x="0" y="1039"/>
                  </a:cubicBezTo>
                  <a:lnTo>
                    <a:pt x="0" y="0"/>
                  </a:lnTo>
                </a:path>
              </a:pathLst>
            </a:custGeom>
            <a:solidFill>
              <a:srgbClr val="FF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4" name="Freeform 1170"/>
            <p:cNvSpPr>
              <a:spLocks noChangeArrowheads="1"/>
            </p:cNvSpPr>
            <p:nvPr/>
          </p:nvSpPr>
          <p:spPr bwMode="auto">
            <a:xfrm>
              <a:off x="5375159" y="2117100"/>
              <a:ext cx="96745" cy="65050"/>
            </a:xfrm>
            <a:custGeom>
              <a:avLst/>
              <a:gdLst>
                <a:gd name="T0" fmla="*/ 13017457 w 718"/>
                <a:gd name="T1" fmla="*/ 2316893 h 491"/>
                <a:gd name="T2" fmla="*/ 13017457 w 718"/>
                <a:gd name="T3" fmla="*/ 0 h 491"/>
                <a:gd name="T4" fmla="*/ 0 w 718"/>
                <a:gd name="T5" fmla="*/ 0 h 491"/>
                <a:gd name="T6" fmla="*/ 0 w 718"/>
                <a:gd name="T7" fmla="*/ 8600643 h 491"/>
                <a:gd name="T8" fmla="*/ 13017457 w 718"/>
                <a:gd name="T9" fmla="*/ 2316893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8" h="491">
                  <a:moveTo>
                    <a:pt x="717" y="132"/>
                  </a:moveTo>
                  <a:lnTo>
                    <a:pt x="717" y="0"/>
                  </a:lnTo>
                  <a:lnTo>
                    <a:pt x="0" y="0"/>
                  </a:lnTo>
                  <a:lnTo>
                    <a:pt x="0" y="490"/>
                  </a:lnTo>
                  <a:lnTo>
                    <a:pt x="717" y="132"/>
                  </a:lnTo>
                </a:path>
              </a:pathLst>
            </a:custGeom>
            <a:solidFill>
              <a:srgbClr val="E7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5" name="Freeform 1171"/>
            <p:cNvSpPr>
              <a:spLocks noChangeArrowheads="1"/>
            </p:cNvSpPr>
            <p:nvPr/>
          </p:nvSpPr>
          <p:spPr bwMode="auto">
            <a:xfrm>
              <a:off x="5216561" y="1866420"/>
              <a:ext cx="412355" cy="272892"/>
            </a:xfrm>
            <a:custGeom>
              <a:avLst/>
              <a:gdLst>
                <a:gd name="T0" fmla="*/ 27874928 w 3050"/>
                <a:gd name="T1" fmla="*/ 0 h 2015"/>
                <a:gd name="T2" fmla="*/ 27874928 w 3050"/>
                <a:gd name="T3" fmla="*/ 0 h 2015"/>
                <a:gd name="T4" fmla="*/ 27874928 w 3050"/>
                <a:gd name="T5" fmla="*/ 36939555 h 2015"/>
                <a:gd name="T6" fmla="*/ 27874928 w 3050"/>
                <a:gd name="T7" fmla="*/ 0 h 20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50" h="2015">
                  <a:moveTo>
                    <a:pt x="1525" y="0"/>
                  </a:moveTo>
                  <a:lnTo>
                    <a:pt x="1525" y="0"/>
                  </a:lnTo>
                  <a:cubicBezTo>
                    <a:pt x="3049" y="0"/>
                    <a:pt x="2431" y="2014"/>
                    <a:pt x="1525" y="2014"/>
                  </a:cubicBezTo>
                  <a:cubicBezTo>
                    <a:pt x="617" y="2014"/>
                    <a:pt x="0" y="0"/>
                    <a:pt x="1525" y="0"/>
                  </a:cubicBezTo>
                </a:path>
              </a:pathLst>
            </a:custGeom>
            <a:solidFill>
              <a:srgbClr val="F6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6" name="Freeform 1172"/>
            <p:cNvSpPr>
              <a:spLocks noChangeArrowheads="1"/>
            </p:cNvSpPr>
            <p:nvPr/>
          </p:nvSpPr>
          <p:spPr bwMode="auto">
            <a:xfrm>
              <a:off x="5275242" y="1817236"/>
              <a:ext cx="294992" cy="220535"/>
            </a:xfrm>
            <a:custGeom>
              <a:avLst/>
              <a:gdLst>
                <a:gd name="T0" fmla="*/ 19720466 w 2179"/>
                <a:gd name="T1" fmla="*/ 11057775 h 1642"/>
                <a:gd name="T2" fmla="*/ 19720466 w 2179"/>
                <a:gd name="T3" fmla="*/ 11057775 h 1642"/>
                <a:gd name="T4" fmla="*/ 34510950 w 2179"/>
                <a:gd name="T5" fmla="*/ 22187809 h 1642"/>
                <a:gd name="T6" fmla="*/ 37883119 w 2179"/>
                <a:gd name="T7" fmla="*/ 22656815 h 1642"/>
                <a:gd name="T8" fmla="*/ 20490234 w 2179"/>
                <a:gd name="T9" fmla="*/ 0 h 1642"/>
                <a:gd name="T10" fmla="*/ 2016072 w 2179"/>
                <a:gd name="T11" fmla="*/ 21917177 h 1642"/>
                <a:gd name="T12" fmla="*/ 5315000 w 2179"/>
                <a:gd name="T13" fmla="*/ 21917177 h 1642"/>
                <a:gd name="T14" fmla="*/ 19720466 w 2179"/>
                <a:gd name="T15" fmla="*/ 11057775 h 16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9" h="1642">
                  <a:moveTo>
                    <a:pt x="1076" y="613"/>
                  </a:moveTo>
                  <a:lnTo>
                    <a:pt x="1076" y="613"/>
                  </a:lnTo>
                  <a:cubicBezTo>
                    <a:pt x="1587" y="613"/>
                    <a:pt x="1856" y="914"/>
                    <a:pt x="1883" y="1230"/>
                  </a:cubicBezTo>
                  <a:cubicBezTo>
                    <a:pt x="1909" y="1547"/>
                    <a:pt x="1956" y="1489"/>
                    <a:pt x="2067" y="1256"/>
                  </a:cubicBezTo>
                  <a:cubicBezTo>
                    <a:pt x="2178" y="1019"/>
                    <a:pt x="1904" y="0"/>
                    <a:pt x="1118" y="0"/>
                  </a:cubicBezTo>
                  <a:cubicBezTo>
                    <a:pt x="326" y="0"/>
                    <a:pt x="0" y="781"/>
                    <a:pt x="110" y="1215"/>
                  </a:cubicBezTo>
                  <a:cubicBezTo>
                    <a:pt x="222" y="1641"/>
                    <a:pt x="222" y="1535"/>
                    <a:pt x="290" y="1215"/>
                  </a:cubicBezTo>
                  <a:cubicBezTo>
                    <a:pt x="363" y="887"/>
                    <a:pt x="506" y="629"/>
                    <a:pt x="1076" y="613"/>
                  </a:cubicBezTo>
                </a:path>
              </a:pathLst>
            </a:custGeom>
            <a:solidFill>
              <a:srgbClr val="7E6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7" name="Freeform 1173"/>
            <p:cNvSpPr>
              <a:spLocks noChangeArrowheads="1"/>
            </p:cNvSpPr>
            <p:nvPr/>
          </p:nvSpPr>
          <p:spPr bwMode="auto">
            <a:xfrm>
              <a:off x="5294274" y="1775985"/>
              <a:ext cx="256929" cy="228468"/>
            </a:xfrm>
            <a:custGeom>
              <a:avLst/>
              <a:gdLst>
                <a:gd name="T0" fmla="*/ 32245397 w 1910"/>
                <a:gd name="T1" fmla="*/ 10983760 h 1704"/>
                <a:gd name="T2" fmla="*/ 32245397 w 1910"/>
                <a:gd name="T3" fmla="*/ 10983760 h 1704"/>
                <a:gd name="T4" fmla="*/ 33964400 w 1910"/>
                <a:gd name="T5" fmla="*/ 23225971 h 1704"/>
                <a:gd name="T6" fmla="*/ 26726400 w 1910"/>
                <a:gd name="T7" fmla="*/ 30614444 h 1704"/>
                <a:gd name="T8" fmla="*/ 7817098 w 1910"/>
                <a:gd name="T9" fmla="*/ 30614444 h 1704"/>
                <a:gd name="T10" fmla="*/ 560939 w 1910"/>
                <a:gd name="T11" fmla="*/ 23225971 h 1704"/>
                <a:gd name="T12" fmla="*/ 2279942 w 1910"/>
                <a:gd name="T13" fmla="*/ 10983760 h 1704"/>
                <a:gd name="T14" fmla="*/ 32245397 w 1910"/>
                <a:gd name="T15" fmla="*/ 10983760 h 17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10" h="1704">
                  <a:moveTo>
                    <a:pt x="1782" y="611"/>
                  </a:moveTo>
                  <a:lnTo>
                    <a:pt x="1782" y="611"/>
                  </a:lnTo>
                  <a:cubicBezTo>
                    <a:pt x="1877" y="1292"/>
                    <a:pt x="1877" y="1292"/>
                    <a:pt x="1877" y="1292"/>
                  </a:cubicBezTo>
                  <a:cubicBezTo>
                    <a:pt x="1909" y="1535"/>
                    <a:pt x="1619" y="1703"/>
                    <a:pt x="1477" y="1703"/>
                  </a:cubicBezTo>
                  <a:cubicBezTo>
                    <a:pt x="432" y="1703"/>
                    <a:pt x="432" y="1703"/>
                    <a:pt x="432" y="1703"/>
                  </a:cubicBezTo>
                  <a:cubicBezTo>
                    <a:pt x="290" y="1703"/>
                    <a:pt x="0" y="1535"/>
                    <a:pt x="31" y="1292"/>
                  </a:cubicBezTo>
                  <a:cubicBezTo>
                    <a:pt x="126" y="611"/>
                    <a:pt x="126" y="611"/>
                    <a:pt x="126" y="611"/>
                  </a:cubicBezTo>
                  <a:cubicBezTo>
                    <a:pt x="211" y="0"/>
                    <a:pt x="1693" y="0"/>
                    <a:pt x="1782" y="611"/>
                  </a:cubicBezTo>
                </a:path>
              </a:pathLst>
            </a:custGeom>
            <a:solidFill>
              <a:srgbClr val="7E6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8" name="Freeform 1174"/>
            <p:cNvSpPr>
              <a:spLocks noChangeArrowheads="1"/>
            </p:cNvSpPr>
            <p:nvPr/>
          </p:nvSpPr>
          <p:spPr bwMode="auto">
            <a:xfrm>
              <a:off x="5243523" y="1887046"/>
              <a:ext cx="358431" cy="130100"/>
            </a:xfrm>
            <a:custGeom>
              <a:avLst/>
              <a:gdLst>
                <a:gd name="T0" fmla="*/ 24350262 w 2644"/>
                <a:gd name="T1" fmla="*/ 17594637 h 961"/>
                <a:gd name="T2" fmla="*/ 24350262 w 2644"/>
                <a:gd name="T3" fmla="*/ 17594637 h 961"/>
                <a:gd name="T4" fmla="*/ 48571874 w 2644"/>
                <a:gd name="T5" fmla="*/ 8778975 h 961"/>
                <a:gd name="T6" fmla="*/ 24350262 w 2644"/>
                <a:gd name="T7" fmla="*/ 0 h 961"/>
                <a:gd name="T8" fmla="*/ 0 w 2644"/>
                <a:gd name="T9" fmla="*/ 8778975 h 961"/>
                <a:gd name="T10" fmla="*/ 24350262 w 2644"/>
                <a:gd name="T11" fmla="*/ 17594637 h 9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44" h="961">
                  <a:moveTo>
                    <a:pt x="1325" y="960"/>
                  </a:moveTo>
                  <a:lnTo>
                    <a:pt x="1325" y="960"/>
                  </a:lnTo>
                  <a:cubicBezTo>
                    <a:pt x="2052" y="960"/>
                    <a:pt x="2643" y="743"/>
                    <a:pt x="2643" y="479"/>
                  </a:cubicBezTo>
                  <a:cubicBezTo>
                    <a:pt x="2643" y="216"/>
                    <a:pt x="2052" y="0"/>
                    <a:pt x="1325" y="0"/>
                  </a:cubicBezTo>
                  <a:cubicBezTo>
                    <a:pt x="596" y="0"/>
                    <a:pt x="0" y="216"/>
                    <a:pt x="0" y="479"/>
                  </a:cubicBezTo>
                  <a:cubicBezTo>
                    <a:pt x="0" y="743"/>
                    <a:pt x="596" y="960"/>
                    <a:pt x="1325" y="960"/>
                  </a:cubicBezTo>
                </a:path>
              </a:pathLst>
            </a:custGeom>
            <a:solidFill>
              <a:srgbClr val="4F3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49" name="Freeform 1175"/>
            <p:cNvSpPr>
              <a:spLocks noChangeArrowheads="1"/>
            </p:cNvSpPr>
            <p:nvPr/>
          </p:nvSpPr>
          <p:spPr bwMode="auto">
            <a:xfrm>
              <a:off x="5305376" y="1899738"/>
              <a:ext cx="234725" cy="226881"/>
            </a:xfrm>
            <a:custGeom>
              <a:avLst/>
              <a:gdLst>
                <a:gd name="T0" fmla="*/ 15996434 w 1737"/>
                <a:gd name="T1" fmla="*/ 0 h 1678"/>
                <a:gd name="T2" fmla="*/ 15996434 w 1737"/>
                <a:gd name="T3" fmla="*/ 0 h 1678"/>
                <a:gd name="T4" fmla="*/ 30623302 w 1737"/>
                <a:gd name="T5" fmla="*/ 17458885 h 1678"/>
                <a:gd name="T6" fmla="*/ 15996434 w 1737"/>
                <a:gd name="T7" fmla="*/ 30658140 h 1678"/>
                <a:gd name="T8" fmla="*/ 1351324 w 1737"/>
                <a:gd name="T9" fmla="*/ 17915892 h 1678"/>
                <a:gd name="T10" fmla="*/ 15996434 w 1737"/>
                <a:gd name="T11" fmla="*/ 0 h 16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37" h="1678">
                  <a:moveTo>
                    <a:pt x="876" y="0"/>
                  </a:moveTo>
                  <a:lnTo>
                    <a:pt x="876" y="0"/>
                  </a:lnTo>
                  <a:cubicBezTo>
                    <a:pt x="1540" y="0"/>
                    <a:pt x="1736" y="511"/>
                    <a:pt x="1677" y="955"/>
                  </a:cubicBezTo>
                  <a:cubicBezTo>
                    <a:pt x="1624" y="1397"/>
                    <a:pt x="1313" y="1677"/>
                    <a:pt x="876" y="1677"/>
                  </a:cubicBezTo>
                  <a:cubicBezTo>
                    <a:pt x="448" y="1677"/>
                    <a:pt x="143" y="1408"/>
                    <a:pt x="74" y="980"/>
                  </a:cubicBezTo>
                  <a:cubicBezTo>
                    <a:pt x="0" y="527"/>
                    <a:pt x="185" y="0"/>
                    <a:pt x="876" y="0"/>
                  </a:cubicBezTo>
                </a:path>
              </a:pathLst>
            </a:custGeom>
            <a:solidFill>
              <a:srgbClr val="F0C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0" name="Freeform 1176"/>
            <p:cNvSpPr>
              <a:spLocks noChangeArrowheads="1"/>
            </p:cNvSpPr>
            <p:nvPr/>
          </p:nvSpPr>
          <p:spPr bwMode="auto">
            <a:xfrm>
              <a:off x="5422738" y="1907671"/>
              <a:ext cx="144325" cy="231641"/>
            </a:xfrm>
            <a:custGeom>
              <a:avLst/>
              <a:gdLst>
                <a:gd name="T0" fmla="*/ 16222347 w 1066"/>
                <a:gd name="T1" fmla="*/ 4620927 h 1714"/>
                <a:gd name="T2" fmla="*/ 16222347 w 1066"/>
                <a:gd name="T3" fmla="*/ 4620927 h 1714"/>
                <a:gd name="T4" fmla="*/ 0 w 1066"/>
                <a:gd name="T5" fmla="*/ 31287212 h 1714"/>
                <a:gd name="T6" fmla="*/ 0 w 1066"/>
                <a:gd name="T7" fmla="*/ 292187 h 1714"/>
                <a:gd name="T8" fmla="*/ 11199810 w 1066"/>
                <a:gd name="T9" fmla="*/ 1735145 h 1714"/>
                <a:gd name="T10" fmla="*/ 16222347 w 1066"/>
                <a:gd name="T11" fmla="*/ 4620927 h 17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66" h="1714">
                  <a:moveTo>
                    <a:pt x="885" y="253"/>
                  </a:moveTo>
                  <a:lnTo>
                    <a:pt x="885" y="253"/>
                  </a:lnTo>
                  <a:cubicBezTo>
                    <a:pt x="1065" y="849"/>
                    <a:pt x="596" y="1713"/>
                    <a:pt x="0" y="17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00" y="0"/>
                    <a:pt x="480" y="10"/>
                    <a:pt x="611" y="95"/>
                  </a:cubicBezTo>
                  <a:cubicBezTo>
                    <a:pt x="701" y="153"/>
                    <a:pt x="812" y="211"/>
                    <a:pt x="885" y="253"/>
                  </a:cubicBezTo>
                </a:path>
              </a:pathLst>
            </a:custGeom>
            <a:solidFill>
              <a:srgbClr val="FF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1" name="Freeform 1177"/>
            <p:cNvSpPr>
              <a:spLocks noChangeArrowheads="1"/>
            </p:cNvSpPr>
            <p:nvPr/>
          </p:nvSpPr>
          <p:spPr bwMode="auto">
            <a:xfrm>
              <a:off x="5343439" y="1796610"/>
              <a:ext cx="158598" cy="87263"/>
            </a:xfrm>
            <a:custGeom>
              <a:avLst/>
              <a:gdLst>
                <a:gd name="T0" fmla="*/ 0 w 1172"/>
                <a:gd name="T1" fmla="*/ 11697135 h 650"/>
                <a:gd name="T2" fmla="*/ 0 w 1172"/>
                <a:gd name="T3" fmla="*/ 11697135 h 650"/>
                <a:gd name="T4" fmla="*/ 10914032 w 1172"/>
                <a:gd name="T5" fmla="*/ 90082 h 650"/>
                <a:gd name="T6" fmla="*/ 21443613 w 1172"/>
                <a:gd name="T7" fmla="*/ 11120394 h 650"/>
                <a:gd name="T8" fmla="*/ 12177539 w 1172"/>
                <a:gd name="T9" fmla="*/ 10273272 h 650"/>
                <a:gd name="T10" fmla="*/ 0 w 1172"/>
                <a:gd name="T11" fmla="*/ 11697135 h 6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72" h="650">
                  <a:moveTo>
                    <a:pt x="0" y="649"/>
                  </a:moveTo>
                  <a:lnTo>
                    <a:pt x="0" y="649"/>
                  </a:lnTo>
                  <a:cubicBezTo>
                    <a:pt x="169" y="353"/>
                    <a:pt x="343" y="0"/>
                    <a:pt x="596" y="5"/>
                  </a:cubicBezTo>
                  <a:cubicBezTo>
                    <a:pt x="838" y="0"/>
                    <a:pt x="1008" y="327"/>
                    <a:pt x="1171" y="617"/>
                  </a:cubicBezTo>
                  <a:cubicBezTo>
                    <a:pt x="1012" y="586"/>
                    <a:pt x="844" y="570"/>
                    <a:pt x="665" y="570"/>
                  </a:cubicBezTo>
                  <a:cubicBezTo>
                    <a:pt x="422" y="570"/>
                    <a:pt x="195" y="601"/>
                    <a:pt x="0" y="649"/>
                  </a:cubicBezTo>
                </a:path>
              </a:pathLst>
            </a:custGeom>
            <a:solidFill>
              <a:srgbClr val="4F3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2" name="Freeform 1178"/>
            <p:cNvSpPr>
              <a:spLocks noChangeArrowheads="1"/>
            </p:cNvSpPr>
            <p:nvPr/>
          </p:nvSpPr>
          <p:spPr bwMode="auto">
            <a:xfrm>
              <a:off x="5278414" y="1894978"/>
              <a:ext cx="275960" cy="130100"/>
            </a:xfrm>
            <a:custGeom>
              <a:avLst/>
              <a:gdLst>
                <a:gd name="T0" fmla="*/ 33058983 w 2047"/>
                <a:gd name="T1" fmla="*/ 10740087 h 961"/>
                <a:gd name="T2" fmla="*/ 33058983 w 2047"/>
                <a:gd name="T3" fmla="*/ 10740087 h 961"/>
                <a:gd name="T4" fmla="*/ 28642680 w 2047"/>
                <a:gd name="T5" fmla="*/ 3500651 h 961"/>
                <a:gd name="T6" fmla="*/ 12649268 w 2047"/>
                <a:gd name="T7" fmla="*/ 6781310 h 961"/>
                <a:gd name="T8" fmla="*/ 6142840 w 2047"/>
                <a:gd name="T9" fmla="*/ 15688490 h 961"/>
                <a:gd name="T10" fmla="*/ 5270472 w 2047"/>
                <a:gd name="T11" fmla="*/ 17411333 h 961"/>
                <a:gd name="T12" fmla="*/ 1999126 w 2047"/>
                <a:gd name="T13" fmla="*/ 11509856 h 961"/>
                <a:gd name="T14" fmla="*/ 1726536 w 2047"/>
                <a:gd name="T15" fmla="*/ 5333423 h 961"/>
                <a:gd name="T16" fmla="*/ 18792242 w 2047"/>
                <a:gd name="T17" fmla="*/ 311509 h 961"/>
                <a:gd name="T18" fmla="*/ 34022215 w 2047"/>
                <a:gd name="T19" fmla="*/ 3885536 h 961"/>
                <a:gd name="T20" fmla="*/ 36130403 w 2047"/>
                <a:gd name="T21" fmla="*/ 12389554 h 961"/>
                <a:gd name="T22" fmla="*/ 33258910 w 2047"/>
                <a:gd name="T23" fmla="*/ 16549911 h 961"/>
                <a:gd name="T24" fmla="*/ 33058983 w 2047"/>
                <a:gd name="T25" fmla="*/ 10740087 h 9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47" h="961">
                  <a:moveTo>
                    <a:pt x="1819" y="586"/>
                  </a:moveTo>
                  <a:lnTo>
                    <a:pt x="1819" y="586"/>
                  </a:lnTo>
                  <a:cubicBezTo>
                    <a:pt x="1819" y="418"/>
                    <a:pt x="1677" y="239"/>
                    <a:pt x="1576" y="191"/>
                  </a:cubicBezTo>
                  <a:cubicBezTo>
                    <a:pt x="1476" y="138"/>
                    <a:pt x="959" y="201"/>
                    <a:pt x="696" y="370"/>
                  </a:cubicBezTo>
                  <a:cubicBezTo>
                    <a:pt x="411" y="555"/>
                    <a:pt x="359" y="692"/>
                    <a:pt x="338" y="856"/>
                  </a:cubicBezTo>
                  <a:cubicBezTo>
                    <a:pt x="332" y="908"/>
                    <a:pt x="316" y="960"/>
                    <a:pt x="290" y="950"/>
                  </a:cubicBezTo>
                  <a:cubicBezTo>
                    <a:pt x="201" y="918"/>
                    <a:pt x="184" y="671"/>
                    <a:pt x="110" y="628"/>
                  </a:cubicBezTo>
                  <a:cubicBezTo>
                    <a:pt x="0" y="559"/>
                    <a:pt x="52" y="459"/>
                    <a:pt x="95" y="291"/>
                  </a:cubicBezTo>
                  <a:cubicBezTo>
                    <a:pt x="137" y="122"/>
                    <a:pt x="627" y="32"/>
                    <a:pt x="1034" y="17"/>
                  </a:cubicBezTo>
                  <a:cubicBezTo>
                    <a:pt x="1439" y="0"/>
                    <a:pt x="1746" y="96"/>
                    <a:pt x="1872" y="212"/>
                  </a:cubicBezTo>
                  <a:cubicBezTo>
                    <a:pt x="1999" y="328"/>
                    <a:pt x="2046" y="518"/>
                    <a:pt x="1988" y="676"/>
                  </a:cubicBezTo>
                  <a:cubicBezTo>
                    <a:pt x="1951" y="792"/>
                    <a:pt x="1909" y="929"/>
                    <a:pt x="1830" y="903"/>
                  </a:cubicBezTo>
                  <a:cubicBezTo>
                    <a:pt x="1793" y="892"/>
                    <a:pt x="1825" y="681"/>
                    <a:pt x="1819" y="586"/>
                  </a:cubicBezTo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3" name="Freeform 1179"/>
            <p:cNvSpPr>
              <a:spLocks noChangeArrowheads="1"/>
            </p:cNvSpPr>
            <p:nvPr/>
          </p:nvSpPr>
          <p:spPr bwMode="auto">
            <a:xfrm>
              <a:off x="5530585" y="1958441"/>
              <a:ext cx="34892" cy="66636"/>
            </a:xfrm>
            <a:custGeom>
              <a:avLst/>
              <a:gdLst>
                <a:gd name="T0" fmla="*/ 3248728 w 259"/>
                <a:gd name="T1" fmla="*/ 276315 h 491"/>
                <a:gd name="T2" fmla="*/ 3248728 w 259"/>
                <a:gd name="T3" fmla="*/ 276315 h 491"/>
                <a:gd name="T4" fmla="*/ 4210616 w 259"/>
                <a:gd name="T5" fmla="*/ 4936221 h 491"/>
                <a:gd name="T6" fmla="*/ 1433805 w 259"/>
                <a:gd name="T7" fmla="*/ 8840874 h 491"/>
                <a:gd name="T8" fmla="*/ 562583 w 259"/>
                <a:gd name="T9" fmla="*/ 4070496 h 491"/>
                <a:gd name="T10" fmla="*/ 3248728 w 259"/>
                <a:gd name="T11" fmla="*/ 276315 h 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9" h="491">
                  <a:moveTo>
                    <a:pt x="179" y="15"/>
                  </a:moveTo>
                  <a:lnTo>
                    <a:pt x="179" y="15"/>
                  </a:lnTo>
                  <a:cubicBezTo>
                    <a:pt x="237" y="26"/>
                    <a:pt x="258" y="137"/>
                    <a:pt x="232" y="268"/>
                  </a:cubicBezTo>
                  <a:cubicBezTo>
                    <a:pt x="201" y="395"/>
                    <a:pt x="132" y="490"/>
                    <a:pt x="79" y="480"/>
                  </a:cubicBezTo>
                  <a:cubicBezTo>
                    <a:pt x="21" y="463"/>
                    <a:pt x="0" y="353"/>
                    <a:pt x="31" y="221"/>
                  </a:cubicBezTo>
                  <a:cubicBezTo>
                    <a:pt x="58" y="95"/>
                    <a:pt x="126" y="0"/>
                    <a:pt x="179" y="15"/>
                  </a:cubicBezTo>
                </a:path>
              </a:pathLst>
            </a:custGeom>
            <a:solidFill>
              <a:srgbClr val="FF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4" name="Freeform 1180"/>
            <p:cNvSpPr>
              <a:spLocks noChangeArrowheads="1"/>
            </p:cNvSpPr>
            <p:nvPr/>
          </p:nvSpPr>
          <p:spPr bwMode="auto">
            <a:xfrm>
              <a:off x="5280000" y="1958441"/>
              <a:ext cx="34892" cy="66636"/>
            </a:xfrm>
            <a:custGeom>
              <a:avLst/>
              <a:gdLst>
                <a:gd name="T0" fmla="*/ 1324818 w 259"/>
                <a:gd name="T1" fmla="*/ 276315 h 491"/>
                <a:gd name="T2" fmla="*/ 1324818 w 259"/>
                <a:gd name="T3" fmla="*/ 276315 h 491"/>
                <a:gd name="T4" fmla="*/ 471918 w 259"/>
                <a:gd name="T5" fmla="*/ 4936221 h 491"/>
                <a:gd name="T6" fmla="*/ 3248728 w 259"/>
                <a:gd name="T7" fmla="*/ 8840874 h 491"/>
                <a:gd name="T8" fmla="*/ 4101629 w 259"/>
                <a:gd name="T9" fmla="*/ 4070496 h 491"/>
                <a:gd name="T10" fmla="*/ 1324818 w 259"/>
                <a:gd name="T11" fmla="*/ 276315 h 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9" h="491">
                  <a:moveTo>
                    <a:pt x="73" y="15"/>
                  </a:moveTo>
                  <a:lnTo>
                    <a:pt x="73" y="15"/>
                  </a:lnTo>
                  <a:cubicBezTo>
                    <a:pt x="21" y="26"/>
                    <a:pt x="0" y="137"/>
                    <a:pt x="26" y="268"/>
                  </a:cubicBezTo>
                  <a:cubicBezTo>
                    <a:pt x="52" y="395"/>
                    <a:pt x="121" y="490"/>
                    <a:pt x="179" y="480"/>
                  </a:cubicBezTo>
                  <a:cubicBezTo>
                    <a:pt x="231" y="463"/>
                    <a:pt x="258" y="353"/>
                    <a:pt x="226" y="221"/>
                  </a:cubicBezTo>
                  <a:cubicBezTo>
                    <a:pt x="200" y="95"/>
                    <a:pt x="131" y="0"/>
                    <a:pt x="73" y="15"/>
                  </a:cubicBezTo>
                </a:path>
              </a:pathLst>
            </a:custGeom>
            <a:solidFill>
              <a:srgbClr val="F6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5" name="Freeform 1181"/>
            <p:cNvSpPr>
              <a:spLocks noChangeArrowheads="1"/>
            </p:cNvSpPr>
            <p:nvPr/>
          </p:nvSpPr>
          <p:spPr bwMode="auto">
            <a:xfrm>
              <a:off x="5280000" y="2194843"/>
              <a:ext cx="80885" cy="195149"/>
            </a:xfrm>
            <a:custGeom>
              <a:avLst/>
              <a:gdLst>
                <a:gd name="T0" fmla="*/ 7177358 w 597"/>
                <a:gd name="T1" fmla="*/ 0 h 1457"/>
                <a:gd name="T2" fmla="*/ 7177358 w 597"/>
                <a:gd name="T3" fmla="*/ 0 h 1457"/>
                <a:gd name="T4" fmla="*/ 201874 w 597"/>
                <a:gd name="T5" fmla="*/ 4359310 h 1457"/>
                <a:gd name="T6" fmla="*/ 4460598 w 597"/>
                <a:gd name="T7" fmla="*/ 21294278 h 1457"/>
                <a:gd name="T8" fmla="*/ 6479742 w 597"/>
                <a:gd name="T9" fmla="*/ 16845363 h 1457"/>
                <a:gd name="T10" fmla="*/ 9306652 w 597"/>
                <a:gd name="T11" fmla="*/ 17975540 h 1457"/>
                <a:gd name="T12" fmla="*/ 7177358 w 597"/>
                <a:gd name="T13" fmla="*/ 0 h 14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7" h="1457">
                  <a:moveTo>
                    <a:pt x="391" y="0"/>
                  </a:moveTo>
                  <a:lnTo>
                    <a:pt x="391" y="0"/>
                  </a:lnTo>
                  <a:cubicBezTo>
                    <a:pt x="90" y="0"/>
                    <a:pt x="27" y="43"/>
                    <a:pt x="11" y="243"/>
                  </a:cubicBezTo>
                  <a:cubicBezTo>
                    <a:pt x="0" y="444"/>
                    <a:pt x="54" y="923"/>
                    <a:pt x="243" y="1187"/>
                  </a:cubicBezTo>
                  <a:cubicBezTo>
                    <a:pt x="428" y="1456"/>
                    <a:pt x="328" y="1150"/>
                    <a:pt x="353" y="939"/>
                  </a:cubicBezTo>
                  <a:cubicBezTo>
                    <a:pt x="380" y="722"/>
                    <a:pt x="417" y="1239"/>
                    <a:pt x="507" y="1002"/>
                  </a:cubicBezTo>
                  <a:cubicBezTo>
                    <a:pt x="596" y="760"/>
                    <a:pt x="480" y="596"/>
                    <a:pt x="391" y="0"/>
                  </a:cubicBezTo>
                </a:path>
              </a:pathLst>
            </a:custGeom>
            <a:solidFill>
              <a:srgbClr val="6A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6" name="Freeform 1182"/>
            <p:cNvSpPr>
              <a:spLocks noChangeArrowheads="1"/>
            </p:cNvSpPr>
            <p:nvPr/>
          </p:nvSpPr>
          <p:spPr bwMode="auto">
            <a:xfrm>
              <a:off x="5481420" y="2185323"/>
              <a:ext cx="96744" cy="214188"/>
            </a:xfrm>
            <a:custGeom>
              <a:avLst/>
              <a:gdLst>
                <a:gd name="T0" fmla="*/ 7371004 w 718"/>
                <a:gd name="T1" fmla="*/ 2874408 h 1588"/>
                <a:gd name="T2" fmla="*/ 7371004 w 718"/>
                <a:gd name="T3" fmla="*/ 2874408 h 1588"/>
                <a:gd name="T4" fmla="*/ 10820506 w 718"/>
                <a:gd name="T5" fmla="*/ 8059161 h 1588"/>
                <a:gd name="T6" fmla="*/ 7280188 w 718"/>
                <a:gd name="T7" fmla="*/ 23122458 h 1588"/>
                <a:gd name="T8" fmla="*/ 5464689 w 718"/>
                <a:gd name="T9" fmla="*/ 26105983 h 1588"/>
                <a:gd name="T10" fmla="*/ 2777685 w 718"/>
                <a:gd name="T11" fmla="*/ 19575003 h 1588"/>
                <a:gd name="T12" fmla="*/ 272311 w 718"/>
                <a:gd name="T13" fmla="*/ 19866072 h 1588"/>
                <a:gd name="T14" fmla="*/ 7371004 w 718"/>
                <a:gd name="T15" fmla="*/ 2874408 h 15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8" h="1588">
                  <a:moveTo>
                    <a:pt x="406" y="158"/>
                  </a:moveTo>
                  <a:lnTo>
                    <a:pt x="406" y="158"/>
                  </a:lnTo>
                  <a:cubicBezTo>
                    <a:pt x="543" y="158"/>
                    <a:pt x="717" y="247"/>
                    <a:pt x="596" y="443"/>
                  </a:cubicBezTo>
                  <a:cubicBezTo>
                    <a:pt x="469" y="638"/>
                    <a:pt x="406" y="1086"/>
                    <a:pt x="401" y="1271"/>
                  </a:cubicBezTo>
                  <a:cubicBezTo>
                    <a:pt x="390" y="1460"/>
                    <a:pt x="301" y="1587"/>
                    <a:pt x="301" y="1435"/>
                  </a:cubicBezTo>
                  <a:cubicBezTo>
                    <a:pt x="301" y="1281"/>
                    <a:pt x="190" y="922"/>
                    <a:pt x="153" y="1076"/>
                  </a:cubicBezTo>
                  <a:cubicBezTo>
                    <a:pt x="121" y="1229"/>
                    <a:pt x="0" y="1387"/>
                    <a:pt x="15" y="1092"/>
                  </a:cubicBezTo>
                  <a:cubicBezTo>
                    <a:pt x="31" y="802"/>
                    <a:pt x="100" y="0"/>
                    <a:pt x="406" y="158"/>
                  </a:cubicBezTo>
                </a:path>
              </a:pathLst>
            </a:custGeom>
            <a:solidFill>
              <a:srgbClr val="6A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7" name="Freeform 1183"/>
            <p:cNvSpPr>
              <a:spLocks noChangeArrowheads="1"/>
            </p:cNvSpPr>
            <p:nvPr/>
          </p:nvSpPr>
          <p:spPr bwMode="auto">
            <a:xfrm>
              <a:off x="5310134" y="2150419"/>
              <a:ext cx="237897" cy="152312"/>
            </a:xfrm>
            <a:custGeom>
              <a:avLst/>
              <a:gdLst>
                <a:gd name="T0" fmla="*/ 30141875 w 1758"/>
                <a:gd name="T1" fmla="*/ 8429997 h 1130"/>
                <a:gd name="T2" fmla="*/ 30141875 w 1758"/>
                <a:gd name="T3" fmla="*/ 8429997 h 1130"/>
                <a:gd name="T4" fmla="*/ 1080415 w 1758"/>
                <a:gd name="T5" fmla="*/ 8157453 h 1130"/>
                <a:gd name="T6" fmla="*/ 3094826 w 1758"/>
                <a:gd name="T7" fmla="*/ 4033303 h 1130"/>
                <a:gd name="T8" fmla="*/ 8222197 w 1758"/>
                <a:gd name="T9" fmla="*/ 1344389 h 1130"/>
                <a:gd name="T10" fmla="*/ 22121173 w 1758"/>
                <a:gd name="T11" fmla="*/ 672195 h 1130"/>
                <a:gd name="T12" fmla="*/ 26186397 w 1758"/>
                <a:gd name="T13" fmla="*/ 4414891 h 1130"/>
                <a:gd name="T14" fmla="*/ 30141875 w 1758"/>
                <a:gd name="T15" fmla="*/ 8429997 h 11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58" h="1130">
                  <a:moveTo>
                    <a:pt x="1646" y="464"/>
                  </a:moveTo>
                  <a:lnTo>
                    <a:pt x="1646" y="464"/>
                  </a:lnTo>
                  <a:cubicBezTo>
                    <a:pt x="1388" y="750"/>
                    <a:pt x="586" y="1129"/>
                    <a:pt x="59" y="449"/>
                  </a:cubicBezTo>
                  <a:cubicBezTo>
                    <a:pt x="0" y="274"/>
                    <a:pt x="16" y="179"/>
                    <a:pt x="169" y="222"/>
                  </a:cubicBezTo>
                  <a:cubicBezTo>
                    <a:pt x="159" y="58"/>
                    <a:pt x="306" y="0"/>
                    <a:pt x="449" y="74"/>
                  </a:cubicBezTo>
                  <a:cubicBezTo>
                    <a:pt x="659" y="295"/>
                    <a:pt x="1118" y="179"/>
                    <a:pt x="1208" y="37"/>
                  </a:cubicBezTo>
                  <a:cubicBezTo>
                    <a:pt x="1345" y="0"/>
                    <a:pt x="1430" y="58"/>
                    <a:pt x="1430" y="243"/>
                  </a:cubicBezTo>
                  <a:cubicBezTo>
                    <a:pt x="1704" y="111"/>
                    <a:pt x="1757" y="322"/>
                    <a:pt x="1646" y="464"/>
                  </a:cubicBezTo>
                </a:path>
              </a:pathLst>
            </a:custGeom>
            <a:solidFill>
              <a:srgbClr val="6A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8" name="Freeform 1184"/>
            <p:cNvSpPr>
              <a:spLocks noChangeArrowheads="1"/>
            </p:cNvSpPr>
            <p:nvPr/>
          </p:nvSpPr>
          <p:spPr bwMode="auto">
            <a:xfrm>
              <a:off x="5295860" y="2183736"/>
              <a:ext cx="244241" cy="130100"/>
            </a:xfrm>
            <a:custGeom>
              <a:avLst/>
              <a:gdLst>
                <a:gd name="T0" fmla="*/ 30431424 w 1799"/>
                <a:gd name="T1" fmla="*/ 9817598 h 972"/>
                <a:gd name="T2" fmla="*/ 30431424 w 1799"/>
                <a:gd name="T3" fmla="*/ 9817598 h 972"/>
                <a:gd name="T4" fmla="*/ 30431424 w 1799"/>
                <a:gd name="T5" fmla="*/ 8026046 h 972"/>
                <a:gd name="T6" fmla="*/ 33140883 w 1799"/>
                <a:gd name="T7" fmla="*/ 4908732 h 972"/>
                <a:gd name="T8" fmla="*/ 30431424 w 1799"/>
                <a:gd name="T9" fmla="*/ 9817598 h 972"/>
                <a:gd name="T10" fmla="*/ 30431424 w 1799"/>
                <a:gd name="T11" fmla="*/ 6521196 h 972"/>
                <a:gd name="T12" fmla="*/ 30431424 w 1799"/>
                <a:gd name="T13" fmla="*/ 6521196 h 972"/>
                <a:gd name="T14" fmla="*/ 32753818 w 1799"/>
                <a:gd name="T15" fmla="*/ 3314338 h 972"/>
                <a:gd name="T16" fmla="*/ 32753818 w 1799"/>
                <a:gd name="T17" fmla="*/ 3314338 h 972"/>
                <a:gd name="T18" fmla="*/ 30431424 w 1799"/>
                <a:gd name="T19" fmla="*/ 5571680 h 972"/>
                <a:gd name="T20" fmla="*/ 30431424 w 1799"/>
                <a:gd name="T21" fmla="*/ 6521196 h 972"/>
                <a:gd name="T22" fmla="*/ 30431424 w 1799"/>
                <a:gd name="T23" fmla="*/ 5571680 h 972"/>
                <a:gd name="T24" fmla="*/ 30431424 w 1799"/>
                <a:gd name="T25" fmla="*/ 5571680 h 972"/>
                <a:gd name="T26" fmla="*/ 30431424 w 1799"/>
                <a:gd name="T27" fmla="*/ 6521196 h 972"/>
                <a:gd name="T28" fmla="*/ 27795549 w 1799"/>
                <a:gd name="T29" fmla="*/ 7363098 h 972"/>
                <a:gd name="T30" fmla="*/ 27795549 w 1799"/>
                <a:gd name="T31" fmla="*/ 7273554 h 972"/>
                <a:gd name="T32" fmla="*/ 30431424 w 1799"/>
                <a:gd name="T33" fmla="*/ 5571680 h 972"/>
                <a:gd name="T34" fmla="*/ 30431424 w 1799"/>
                <a:gd name="T35" fmla="*/ 8026046 h 972"/>
                <a:gd name="T36" fmla="*/ 30431424 w 1799"/>
                <a:gd name="T37" fmla="*/ 8026046 h 972"/>
                <a:gd name="T38" fmla="*/ 30431424 w 1799"/>
                <a:gd name="T39" fmla="*/ 9817598 h 972"/>
                <a:gd name="T40" fmla="*/ 28293263 w 1799"/>
                <a:gd name="T41" fmla="*/ 17395655 h 972"/>
                <a:gd name="T42" fmla="*/ 30431424 w 1799"/>
                <a:gd name="T43" fmla="*/ 8026046 h 972"/>
                <a:gd name="T44" fmla="*/ 27795549 w 1799"/>
                <a:gd name="T45" fmla="*/ 286702 h 972"/>
                <a:gd name="T46" fmla="*/ 27795549 w 1799"/>
                <a:gd name="T47" fmla="*/ 286702 h 972"/>
                <a:gd name="T48" fmla="*/ 27795549 w 1799"/>
                <a:gd name="T49" fmla="*/ 179088 h 972"/>
                <a:gd name="T50" fmla="*/ 27998382 w 1799"/>
                <a:gd name="T51" fmla="*/ 0 h 972"/>
                <a:gd name="T52" fmla="*/ 27998382 w 1799"/>
                <a:gd name="T53" fmla="*/ 0 h 972"/>
                <a:gd name="T54" fmla="*/ 27795549 w 1799"/>
                <a:gd name="T55" fmla="*/ 286702 h 972"/>
                <a:gd name="T56" fmla="*/ 3889120 w 1799"/>
                <a:gd name="T57" fmla="*/ 15586301 h 972"/>
                <a:gd name="T58" fmla="*/ 3889120 w 1799"/>
                <a:gd name="T59" fmla="*/ 15586301 h 972"/>
                <a:gd name="T60" fmla="*/ 3299358 w 1799"/>
                <a:gd name="T61" fmla="*/ 14457563 h 972"/>
                <a:gd name="T62" fmla="*/ 3299358 w 1799"/>
                <a:gd name="T63" fmla="*/ 15120377 h 972"/>
                <a:gd name="T64" fmla="*/ 3889120 w 1799"/>
                <a:gd name="T65" fmla="*/ 15586301 h 972"/>
                <a:gd name="T66" fmla="*/ 27795549 w 1799"/>
                <a:gd name="T67" fmla="*/ 179088 h 972"/>
                <a:gd name="T68" fmla="*/ 27795549 w 1799"/>
                <a:gd name="T69" fmla="*/ 179088 h 972"/>
                <a:gd name="T70" fmla="*/ 27795549 w 1799"/>
                <a:gd name="T71" fmla="*/ 286702 h 972"/>
                <a:gd name="T72" fmla="*/ 6230114 w 1799"/>
                <a:gd name="T73" fmla="*/ 286702 h 972"/>
                <a:gd name="T74" fmla="*/ 27795549 w 1799"/>
                <a:gd name="T75" fmla="*/ 179088 h 972"/>
                <a:gd name="T76" fmla="*/ 27795549 w 1799"/>
                <a:gd name="T77" fmla="*/ 7273554 h 972"/>
                <a:gd name="T78" fmla="*/ 27795549 w 1799"/>
                <a:gd name="T79" fmla="*/ 7273554 h 972"/>
                <a:gd name="T80" fmla="*/ 27519132 w 1799"/>
                <a:gd name="T81" fmla="*/ 7363098 h 972"/>
                <a:gd name="T82" fmla="*/ 27795549 w 1799"/>
                <a:gd name="T83" fmla="*/ 7363098 h 972"/>
                <a:gd name="T84" fmla="*/ 27795549 w 1799"/>
                <a:gd name="T85" fmla="*/ 7273554 h 972"/>
                <a:gd name="T86" fmla="*/ 3299358 w 1799"/>
                <a:gd name="T87" fmla="*/ 5087954 h 972"/>
                <a:gd name="T88" fmla="*/ 3299358 w 1799"/>
                <a:gd name="T89" fmla="*/ 5087954 h 972"/>
                <a:gd name="T90" fmla="*/ 3299358 w 1799"/>
                <a:gd name="T91" fmla="*/ 3977152 h 972"/>
                <a:gd name="T92" fmla="*/ 5732400 w 1799"/>
                <a:gd name="T93" fmla="*/ 6431518 h 972"/>
                <a:gd name="T94" fmla="*/ 3299358 w 1799"/>
                <a:gd name="T95" fmla="*/ 5087954 h 972"/>
                <a:gd name="T96" fmla="*/ 3299358 w 1799"/>
                <a:gd name="T97" fmla="*/ 14457563 h 972"/>
                <a:gd name="T98" fmla="*/ 3299358 w 1799"/>
                <a:gd name="T99" fmla="*/ 14457563 h 972"/>
                <a:gd name="T100" fmla="*/ 1548263 w 1799"/>
                <a:gd name="T101" fmla="*/ 3690584 h 972"/>
                <a:gd name="T102" fmla="*/ 3299358 w 1799"/>
                <a:gd name="T103" fmla="*/ 15120377 h 972"/>
                <a:gd name="T104" fmla="*/ 3299358 w 1799"/>
                <a:gd name="T105" fmla="*/ 14457563 h 972"/>
                <a:gd name="T106" fmla="*/ 3299358 w 1799"/>
                <a:gd name="T107" fmla="*/ 3977152 h 972"/>
                <a:gd name="T108" fmla="*/ 3299358 w 1799"/>
                <a:gd name="T109" fmla="*/ 3977152 h 972"/>
                <a:gd name="T110" fmla="*/ 3299358 w 1799"/>
                <a:gd name="T111" fmla="*/ 5087954 h 972"/>
                <a:gd name="T112" fmla="*/ 2709459 w 1799"/>
                <a:gd name="T113" fmla="*/ 3224794 h 972"/>
                <a:gd name="T114" fmla="*/ 3299358 w 1799"/>
                <a:gd name="T115" fmla="*/ 3977152 h 97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799" h="972">
                  <a:moveTo>
                    <a:pt x="1651" y="548"/>
                  </a:moveTo>
                  <a:lnTo>
                    <a:pt x="1651" y="548"/>
                  </a:lnTo>
                  <a:cubicBezTo>
                    <a:pt x="1651" y="448"/>
                    <a:pt x="1651" y="448"/>
                    <a:pt x="1651" y="448"/>
                  </a:cubicBezTo>
                  <a:cubicBezTo>
                    <a:pt x="1703" y="359"/>
                    <a:pt x="1756" y="290"/>
                    <a:pt x="1798" y="274"/>
                  </a:cubicBezTo>
                  <a:cubicBezTo>
                    <a:pt x="1772" y="296"/>
                    <a:pt x="1709" y="411"/>
                    <a:pt x="1651" y="548"/>
                  </a:cubicBezTo>
                  <a:close/>
                  <a:moveTo>
                    <a:pt x="1651" y="364"/>
                  </a:moveTo>
                  <a:lnTo>
                    <a:pt x="1651" y="364"/>
                  </a:lnTo>
                  <a:cubicBezTo>
                    <a:pt x="1703" y="322"/>
                    <a:pt x="1756" y="263"/>
                    <a:pt x="1777" y="185"/>
                  </a:cubicBezTo>
                  <a:cubicBezTo>
                    <a:pt x="1751" y="232"/>
                    <a:pt x="1703" y="274"/>
                    <a:pt x="1651" y="311"/>
                  </a:cubicBezTo>
                  <a:lnTo>
                    <a:pt x="1651" y="364"/>
                  </a:lnTo>
                  <a:close/>
                  <a:moveTo>
                    <a:pt x="1651" y="311"/>
                  </a:moveTo>
                  <a:lnTo>
                    <a:pt x="1651" y="311"/>
                  </a:lnTo>
                  <a:cubicBezTo>
                    <a:pt x="1651" y="364"/>
                    <a:pt x="1651" y="364"/>
                    <a:pt x="1651" y="364"/>
                  </a:cubicBezTo>
                  <a:cubicBezTo>
                    <a:pt x="1598" y="396"/>
                    <a:pt x="1545" y="417"/>
                    <a:pt x="1508" y="411"/>
                  </a:cubicBezTo>
                  <a:cubicBezTo>
                    <a:pt x="1508" y="406"/>
                    <a:pt x="1508" y="406"/>
                    <a:pt x="1508" y="406"/>
                  </a:cubicBezTo>
                  <a:cubicBezTo>
                    <a:pt x="1545" y="380"/>
                    <a:pt x="1598" y="348"/>
                    <a:pt x="1651" y="311"/>
                  </a:cubicBezTo>
                  <a:close/>
                  <a:moveTo>
                    <a:pt x="1651" y="448"/>
                  </a:moveTo>
                  <a:lnTo>
                    <a:pt x="1651" y="448"/>
                  </a:lnTo>
                  <a:cubicBezTo>
                    <a:pt x="1651" y="548"/>
                    <a:pt x="1651" y="548"/>
                    <a:pt x="1651" y="548"/>
                  </a:cubicBezTo>
                  <a:cubicBezTo>
                    <a:pt x="1587" y="691"/>
                    <a:pt x="1535" y="855"/>
                    <a:pt x="1535" y="971"/>
                  </a:cubicBezTo>
                  <a:cubicBezTo>
                    <a:pt x="1493" y="818"/>
                    <a:pt x="1566" y="601"/>
                    <a:pt x="1651" y="448"/>
                  </a:cubicBezTo>
                  <a:close/>
                  <a:moveTo>
                    <a:pt x="1508" y="16"/>
                  </a:moveTo>
                  <a:lnTo>
                    <a:pt x="1508" y="16"/>
                  </a:lnTo>
                  <a:cubicBezTo>
                    <a:pt x="1508" y="10"/>
                    <a:pt x="1508" y="10"/>
                    <a:pt x="1508" y="10"/>
                  </a:cubicBezTo>
                  <a:cubicBezTo>
                    <a:pt x="1508" y="10"/>
                    <a:pt x="1514" y="5"/>
                    <a:pt x="1519" y="0"/>
                  </a:cubicBezTo>
                  <a:cubicBezTo>
                    <a:pt x="1514" y="5"/>
                    <a:pt x="1508" y="10"/>
                    <a:pt x="1508" y="16"/>
                  </a:cubicBezTo>
                  <a:close/>
                  <a:moveTo>
                    <a:pt x="211" y="870"/>
                  </a:moveTo>
                  <a:lnTo>
                    <a:pt x="211" y="870"/>
                  </a:lnTo>
                  <a:cubicBezTo>
                    <a:pt x="201" y="855"/>
                    <a:pt x="190" y="834"/>
                    <a:pt x="179" y="807"/>
                  </a:cubicBezTo>
                  <a:cubicBezTo>
                    <a:pt x="179" y="844"/>
                    <a:pt x="179" y="844"/>
                    <a:pt x="179" y="844"/>
                  </a:cubicBezTo>
                  <a:cubicBezTo>
                    <a:pt x="190" y="855"/>
                    <a:pt x="201" y="865"/>
                    <a:pt x="211" y="870"/>
                  </a:cubicBezTo>
                  <a:close/>
                  <a:moveTo>
                    <a:pt x="1508" y="10"/>
                  </a:moveTo>
                  <a:lnTo>
                    <a:pt x="1508" y="10"/>
                  </a:lnTo>
                  <a:cubicBezTo>
                    <a:pt x="1508" y="16"/>
                    <a:pt x="1508" y="16"/>
                    <a:pt x="1508" y="16"/>
                  </a:cubicBezTo>
                  <a:cubicBezTo>
                    <a:pt x="1287" y="238"/>
                    <a:pt x="780" y="459"/>
                    <a:pt x="338" y="16"/>
                  </a:cubicBezTo>
                  <a:cubicBezTo>
                    <a:pt x="786" y="380"/>
                    <a:pt x="1292" y="180"/>
                    <a:pt x="1508" y="10"/>
                  </a:cubicBezTo>
                  <a:close/>
                  <a:moveTo>
                    <a:pt x="1508" y="406"/>
                  </a:moveTo>
                  <a:lnTo>
                    <a:pt x="1508" y="406"/>
                  </a:lnTo>
                  <a:cubicBezTo>
                    <a:pt x="1493" y="411"/>
                    <a:pt x="1493" y="411"/>
                    <a:pt x="1493" y="411"/>
                  </a:cubicBezTo>
                  <a:cubicBezTo>
                    <a:pt x="1497" y="411"/>
                    <a:pt x="1503" y="411"/>
                    <a:pt x="1508" y="411"/>
                  </a:cubicBezTo>
                  <a:cubicBezTo>
                    <a:pt x="1508" y="406"/>
                    <a:pt x="1508" y="406"/>
                    <a:pt x="1508" y="406"/>
                  </a:cubicBezTo>
                  <a:close/>
                  <a:moveTo>
                    <a:pt x="179" y="284"/>
                  </a:moveTo>
                  <a:lnTo>
                    <a:pt x="179" y="284"/>
                  </a:lnTo>
                  <a:cubicBezTo>
                    <a:pt x="179" y="222"/>
                    <a:pt x="179" y="222"/>
                    <a:pt x="179" y="222"/>
                  </a:cubicBezTo>
                  <a:cubicBezTo>
                    <a:pt x="222" y="274"/>
                    <a:pt x="274" y="327"/>
                    <a:pt x="311" y="359"/>
                  </a:cubicBezTo>
                  <a:cubicBezTo>
                    <a:pt x="264" y="353"/>
                    <a:pt x="211" y="327"/>
                    <a:pt x="179" y="284"/>
                  </a:cubicBezTo>
                  <a:close/>
                  <a:moveTo>
                    <a:pt x="179" y="807"/>
                  </a:moveTo>
                  <a:lnTo>
                    <a:pt x="179" y="807"/>
                  </a:lnTo>
                  <a:cubicBezTo>
                    <a:pt x="100" y="606"/>
                    <a:pt x="58" y="259"/>
                    <a:pt x="84" y="206"/>
                  </a:cubicBezTo>
                  <a:cubicBezTo>
                    <a:pt x="0" y="274"/>
                    <a:pt x="26" y="664"/>
                    <a:pt x="179" y="844"/>
                  </a:cubicBezTo>
                  <a:cubicBezTo>
                    <a:pt x="179" y="807"/>
                    <a:pt x="179" y="807"/>
                    <a:pt x="179" y="807"/>
                  </a:cubicBezTo>
                  <a:close/>
                  <a:moveTo>
                    <a:pt x="179" y="222"/>
                  </a:moveTo>
                  <a:lnTo>
                    <a:pt x="179" y="222"/>
                  </a:lnTo>
                  <a:cubicBezTo>
                    <a:pt x="179" y="284"/>
                    <a:pt x="179" y="284"/>
                    <a:pt x="179" y="284"/>
                  </a:cubicBezTo>
                  <a:cubicBezTo>
                    <a:pt x="158" y="253"/>
                    <a:pt x="147" y="222"/>
                    <a:pt x="147" y="180"/>
                  </a:cubicBezTo>
                  <a:cubicBezTo>
                    <a:pt x="158" y="190"/>
                    <a:pt x="168" y="206"/>
                    <a:pt x="179" y="222"/>
                  </a:cubicBezTo>
                  <a:close/>
                </a:path>
              </a:pathLst>
            </a:custGeom>
            <a:solidFill>
              <a:srgbClr val="447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59" name="Freeform 1185"/>
            <p:cNvSpPr>
              <a:spLocks noChangeArrowheads="1"/>
            </p:cNvSpPr>
            <p:nvPr/>
          </p:nvSpPr>
          <p:spPr bwMode="auto">
            <a:xfrm>
              <a:off x="5300618" y="1967961"/>
              <a:ext cx="244241" cy="199909"/>
            </a:xfrm>
            <a:custGeom>
              <a:avLst/>
              <a:gdLst>
                <a:gd name="T0" fmla="*/ 3186468 w 1810"/>
                <a:gd name="T1" fmla="*/ 2689268 h 1483"/>
                <a:gd name="T2" fmla="*/ 3186468 w 1810"/>
                <a:gd name="T3" fmla="*/ 2689268 h 1483"/>
                <a:gd name="T4" fmla="*/ 5280598 w 1810"/>
                <a:gd name="T5" fmla="*/ 13900887 h 1483"/>
                <a:gd name="T6" fmla="*/ 9796358 w 1810"/>
                <a:gd name="T7" fmla="*/ 13900887 h 1483"/>
                <a:gd name="T8" fmla="*/ 23143252 w 1810"/>
                <a:gd name="T9" fmla="*/ 13900887 h 1483"/>
                <a:gd name="T10" fmla="*/ 27659146 w 1810"/>
                <a:gd name="T11" fmla="*/ 13900887 h 1483"/>
                <a:gd name="T12" fmla="*/ 29771359 w 1810"/>
                <a:gd name="T13" fmla="*/ 2689268 h 1483"/>
                <a:gd name="T14" fmla="*/ 31592236 w 1810"/>
                <a:gd name="T15" fmla="*/ 2107874 h 1483"/>
                <a:gd name="T16" fmla="*/ 32083822 w 1810"/>
                <a:gd name="T17" fmla="*/ 5669435 h 1483"/>
                <a:gd name="T18" fmla="*/ 29971609 w 1810"/>
                <a:gd name="T19" fmla="*/ 16953712 h 1483"/>
                <a:gd name="T20" fmla="*/ 3077302 w 1810"/>
                <a:gd name="T21" fmla="*/ 16953712 h 1483"/>
                <a:gd name="T22" fmla="*/ 874005 w 1810"/>
                <a:gd name="T23" fmla="*/ 5669435 h 1483"/>
                <a:gd name="T24" fmla="*/ 1347509 w 1810"/>
                <a:gd name="T25" fmla="*/ 2107874 h 1483"/>
                <a:gd name="T26" fmla="*/ 3186468 w 1810"/>
                <a:gd name="T27" fmla="*/ 2689268 h 14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0" h="1483">
                  <a:moveTo>
                    <a:pt x="175" y="148"/>
                  </a:moveTo>
                  <a:lnTo>
                    <a:pt x="175" y="148"/>
                  </a:lnTo>
                  <a:cubicBezTo>
                    <a:pt x="138" y="295"/>
                    <a:pt x="148" y="649"/>
                    <a:pt x="290" y="765"/>
                  </a:cubicBezTo>
                  <a:cubicBezTo>
                    <a:pt x="433" y="881"/>
                    <a:pt x="512" y="897"/>
                    <a:pt x="538" y="765"/>
                  </a:cubicBezTo>
                  <a:cubicBezTo>
                    <a:pt x="580" y="517"/>
                    <a:pt x="1229" y="517"/>
                    <a:pt x="1271" y="765"/>
                  </a:cubicBezTo>
                  <a:cubicBezTo>
                    <a:pt x="1298" y="897"/>
                    <a:pt x="1377" y="881"/>
                    <a:pt x="1519" y="765"/>
                  </a:cubicBezTo>
                  <a:cubicBezTo>
                    <a:pt x="1662" y="649"/>
                    <a:pt x="1672" y="295"/>
                    <a:pt x="1635" y="148"/>
                  </a:cubicBezTo>
                  <a:cubicBezTo>
                    <a:pt x="1656" y="0"/>
                    <a:pt x="1768" y="11"/>
                    <a:pt x="1735" y="116"/>
                  </a:cubicBezTo>
                  <a:cubicBezTo>
                    <a:pt x="1714" y="179"/>
                    <a:pt x="1751" y="258"/>
                    <a:pt x="1762" y="312"/>
                  </a:cubicBezTo>
                  <a:cubicBezTo>
                    <a:pt x="1809" y="507"/>
                    <a:pt x="1778" y="707"/>
                    <a:pt x="1646" y="933"/>
                  </a:cubicBezTo>
                  <a:cubicBezTo>
                    <a:pt x="1324" y="1482"/>
                    <a:pt x="485" y="1482"/>
                    <a:pt x="169" y="933"/>
                  </a:cubicBezTo>
                  <a:cubicBezTo>
                    <a:pt x="38" y="707"/>
                    <a:pt x="0" y="507"/>
                    <a:pt x="48" y="312"/>
                  </a:cubicBezTo>
                  <a:cubicBezTo>
                    <a:pt x="58" y="258"/>
                    <a:pt x="95" y="179"/>
                    <a:pt x="74" y="116"/>
                  </a:cubicBezTo>
                  <a:cubicBezTo>
                    <a:pt x="42" y="11"/>
                    <a:pt x="158" y="0"/>
                    <a:pt x="175" y="148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60" name="Freeform 1186"/>
            <p:cNvSpPr>
              <a:spLocks noChangeArrowheads="1"/>
            </p:cNvSpPr>
            <p:nvPr/>
          </p:nvSpPr>
          <p:spPr bwMode="auto">
            <a:xfrm>
              <a:off x="5378331" y="2055224"/>
              <a:ext cx="88815" cy="57117"/>
            </a:xfrm>
            <a:custGeom>
              <a:avLst/>
              <a:gdLst>
                <a:gd name="T0" fmla="*/ 6030606 w 655"/>
                <a:gd name="T1" fmla="*/ 0 h 427"/>
                <a:gd name="T2" fmla="*/ 6030606 w 655"/>
                <a:gd name="T3" fmla="*/ 0 h 427"/>
                <a:gd name="T4" fmla="*/ 12024466 w 655"/>
                <a:gd name="T5" fmla="*/ 4043803 h 427"/>
                <a:gd name="T6" fmla="*/ 9505646 w 655"/>
                <a:gd name="T7" fmla="*/ 7622244 h 427"/>
                <a:gd name="T8" fmla="*/ 6030606 w 655"/>
                <a:gd name="T9" fmla="*/ 5654048 h 427"/>
                <a:gd name="T10" fmla="*/ 2243155 w 655"/>
                <a:gd name="T11" fmla="*/ 7622244 h 427"/>
                <a:gd name="T12" fmla="*/ 0 w 655"/>
                <a:gd name="T13" fmla="*/ 4043803 h 427"/>
                <a:gd name="T14" fmla="*/ 6030606 w 655"/>
                <a:gd name="T15" fmla="*/ 0 h 4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55" h="427">
                  <a:moveTo>
                    <a:pt x="328" y="0"/>
                  </a:moveTo>
                  <a:lnTo>
                    <a:pt x="328" y="0"/>
                  </a:lnTo>
                  <a:cubicBezTo>
                    <a:pt x="507" y="0"/>
                    <a:pt x="654" y="100"/>
                    <a:pt x="654" y="226"/>
                  </a:cubicBezTo>
                  <a:cubicBezTo>
                    <a:pt x="654" y="316"/>
                    <a:pt x="654" y="426"/>
                    <a:pt x="517" y="426"/>
                  </a:cubicBezTo>
                  <a:cubicBezTo>
                    <a:pt x="386" y="426"/>
                    <a:pt x="428" y="316"/>
                    <a:pt x="328" y="316"/>
                  </a:cubicBezTo>
                  <a:cubicBezTo>
                    <a:pt x="227" y="316"/>
                    <a:pt x="254" y="426"/>
                    <a:pt x="122" y="426"/>
                  </a:cubicBezTo>
                  <a:cubicBezTo>
                    <a:pt x="0" y="426"/>
                    <a:pt x="0" y="311"/>
                    <a:pt x="0" y="226"/>
                  </a:cubicBezTo>
                  <a:cubicBezTo>
                    <a:pt x="0" y="100"/>
                    <a:pt x="148" y="0"/>
                    <a:pt x="328" y="0"/>
                  </a:cubicBezTo>
                </a:path>
              </a:pathLst>
            </a:custGeom>
            <a:solidFill>
              <a:srgbClr val="F6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  <p:sp>
          <p:nvSpPr>
            <p:cNvPr id="61" name="Freeform 1187"/>
            <p:cNvSpPr>
              <a:spLocks noChangeArrowheads="1"/>
            </p:cNvSpPr>
            <p:nvPr/>
          </p:nvSpPr>
          <p:spPr bwMode="auto">
            <a:xfrm>
              <a:off x="5327579" y="1964788"/>
              <a:ext cx="190318" cy="63463"/>
            </a:xfrm>
            <a:custGeom>
              <a:avLst/>
              <a:gdLst>
                <a:gd name="T0" fmla="*/ 19468109 w 1405"/>
                <a:gd name="T1" fmla="*/ 8551032 h 470"/>
                <a:gd name="T2" fmla="*/ 19468109 w 1405"/>
                <a:gd name="T3" fmla="*/ 8551032 h 470"/>
                <a:gd name="T4" fmla="*/ 19853351 w 1405"/>
                <a:gd name="T5" fmla="*/ 8551032 h 470"/>
                <a:gd name="T6" fmla="*/ 24403915 w 1405"/>
                <a:gd name="T7" fmla="*/ 5086897 h 470"/>
                <a:gd name="T8" fmla="*/ 25266238 w 1405"/>
                <a:gd name="T9" fmla="*/ 2224311 h 470"/>
                <a:gd name="T10" fmla="*/ 25761742 w 1405"/>
                <a:gd name="T11" fmla="*/ 1148680 h 470"/>
                <a:gd name="T12" fmla="*/ 25082829 w 1405"/>
                <a:gd name="T13" fmla="*/ 382938 h 470"/>
                <a:gd name="T14" fmla="*/ 19468109 w 1405"/>
                <a:gd name="T15" fmla="*/ 91144 h 470"/>
                <a:gd name="T16" fmla="*/ 19468109 w 1405"/>
                <a:gd name="T17" fmla="*/ 565226 h 470"/>
                <a:gd name="T18" fmla="*/ 23321337 w 1405"/>
                <a:gd name="T19" fmla="*/ 1057537 h 470"/>
                <a:gd name="T20" fmla="*/ 23321337 w 1405"/>
                <a:gd name="T21" fmla="*/ 6344950 h 470"/>
                <a:gd name="T22" fmla="*/ 19468109 w 1405"/>
                <a:gd name="T23" fmla="*/ 8058721 h 470"/>
                <a:gd name="T24" fmla="*/ 19468109 w 1405"/>
                <a:gd name="T25" fmla="*/ 8551032 h 470"/>
                <a:gd name="T26" fmla="*/ 12880804 w 1405"/>
                <a:gd name="T27" fmla="*/ 1148680 h 470"/>
                <a:gd name="T28" fmla="*/ 12880804 w 1405"/>
                <a:gd name="T29" fmla="*/ 1148680 h 470"/>
                <a:gd name="T30" fmla="*/ 6899129 w 1405"/>
                <a:gd name="T31" fmla="*/ 91144 h 470"/>
                <a:gd name="T32" fmla="*/ 6403760 w 1405"/>
                <a:gd name="T33" fmla="*/ 91144 h 470"/>
                <a:gd name="T34" fmla="*/ 6403760 w 1405"/>
                <a:gd name="T35" fmla="*/ 565226 h 470"/>
                <a:gd name="T36" fmla="*/ 10660653 w 1405"/>
                <a:gd name="T37" fmla="*/ 1914422 h 470"/>
                <a:gd name="T38" fmla="*/ 8330375 w 1405"/>
                <a:gd name="T39" fmla="*/ 7675917 h 470"/>
                <a:gd name="T40" fmla="*/ 6403760 w 1405"/>
                <a:gd name="T41" fmla="*/ 8058721 h 470"/>
                <a:gd name="T42" fmla="*/ 6403760 w 1405"/>
                <a:gd name="T43" fmla="*/ 8551032 h 470"/>
                <a:gd name="T44" fmla="*/ 10752357 w 1405"/>
                <a:gd name="T45" fmla="*/ 5962011 h 470"/>
                <a:gd name="T46" fmla="*/ 12880804 w 1405"/>
                <a:gd name="T47" fmla="*/ 2971959 h 470"/>
                <a:gd name="T48" fmla="*/ 15101090 w 1405"/>
                <a:gd name="T49" fmla="*/ 5852639 h 470"/>
                <a:gd name="T50" fmla="*/ 19468109 w 1405"/>
                <a:gd name="T51" fmla="*/ 8551032 h 470"/>
                <a:gd name="T52" fmla="*/ 19468109 w 1405"/>
                <a:gd name="T53" fmla="*/ 8058721 h 470"/>
                <a:gd name="T54" fmla="*/ 17523073 w 1405"/>
                <a:gd name="T55" fmla="*/ 7675917 h 470"/>
                <a:gd name="T56" fmla="*/ 15211081 w 1405"/>
                <a:gd name="T57" fmla="*/ 1914422 h 470"/>
                <a:gd name="T58" fmla="*/ 19468109 w 1405"/>
                <a:gd name="T59" fmla="*/ 565226 h 470"/>
                <a:gd name="T60" fmla="*/ 19468109 w 1405"/>
                <a:gd name="T61" fmla="*/ 91144 h 470"/>
                <a:gd name="T62" fmla="*/ 18972605 w 1405"/>
                <a:gd name="T63" fmla="*/ 91144 h 470"/>
                <a:gd name="T64" fmla="*/ 12880804 w 1405"/>
                <a:gd name="T65" fmla="*/ 1148680 h 470"/>
                <a:gd name="T66" fmla="*/ 6403760 w 1405"/>
                <a:gd name="T67" fmla="*/ 91144 h 470"/>
                <a:gd name="T68" fmla="*/ 6403760 w 1405"/>
                <a:gd name="T69" fmla="*/ 91144 h 470"/>
                <a:gd name="T70" fmla="*/ 789041 w 1405"/>
                <a:gd name="T71" fmla="*/ 382938 h 470"/>
                <a:gd name="T72" fmla="*/ 110127 w 1405"/>
                <a:gd name="T73" fmla="*/ 1148680 h 470"/>
                <a:gd name="T74" fmla="*/ 495369 w 1405"/>
                <a:gd name="T75" fmla="*/ 2224311 h 470"/>
                <a:gd name="T76" fmla="*/ 1449532 w 1405"/>
                <a:gd name="T77" fmla="*/ 5086897 h 470"/>
                <a:gd name="T78" fmla="*/ 5908256 w 1405"/>
                <a:gd name="T79" fmla="*/ 8551032 h 470"/>
                <a:gd name="T80" fmla="*/ 6403760 w 1405"/>
                <a:gd name="T81" fmla="*/ 8551032 h 470"/>
                <a:gd name="T82" fmla="*/ 6403760 w 1405"/>
                <a:gd name="T83" fmla="*/ 8058721 h 470"/>
                <a:gd name="T84" fmla="*/ 2513823 w 1405"/>
                <a:gd name="T85" fmla="*/ 6344950 h 470"/>
                <a:gd name="T86" fmla="*/ 2513823 w 1405"/>
                <a:gd name="T87" fmla="*/ 1057537 h 470"/>
                <a:gd name="T88" fmla="*/ 6403760 w 1405"/>
                <a:gd name="T89" fmla="*/ 565226 h 470"/>
                <a:gd name="T90" fmla="*/ 6403760 w 1405"/>
                <a:gd name="T91" fmla="*/ 91144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405" h="470">
                  <a:moveTo>
                    <a:pt x="1061" y="469"/>
                  </a:moveTo>
                  <a:lnTo>
                    <a:pt x="1061" y="469"/>
                  </a:lnTo>
                  <a:cubicBezTo>
                    <a:pt x="1066" y="469"/>
                    <a:pt x="1076" y="469"/>
                    <a:pt x="1082" y="469"/>
                  </a:cubicBezTo>
                  <a:cubicBezTo>
                    <a:pt x="1267" y="454"/>
                    <a:pt x="1314" y="374"/>
                    <a:pt x="1330" y="279"/>
                  </a:cubicBezTo>
                  <a:cubicBezTo>
                    <a:pt x="1350" y="168"/>
                    <a:pt x="1350" y="132"/>
                    <a:pt x="1377" y="122"/>
                  </a:cubicBezTo>
                  <a:cubicBezTo>
                    <a:pt x="1398" y="116"/>
                    <a:pt x="1404" y="95"/>
                    <a:pt x="1404" y="63"/>
                  </a:cubicBezTo>
                  <a:cubicBezTo>
                    <a:pt x="1404" y="37"/>
                    <a:pt x="1404" y="31"/>
                    <a:pt x="1367" y="21"/>
                  </a:cubicBezTo>
                  <a:cubicBezTo>
                    <a:pt x="1335" y="10"/>
                    <a:pt x="1177" y="0"/>
                    <a:pt x="1061" y="5"/>
                  </a:cubicBezTo>
                  <a:cubicBezTo>
                    <a:pt x="1061" y="31"/>
                    <a:pt x="1061" y="31"/>
                    <a:pt x="1061" y="31"/>
                  </a:cubicBezTo>
                  <a:cubicBezTo>
                    <a:pt x="1150" y="31"/>
                    <a:pt x="1240" y="41"/>
                    <a:pt x="1271" y="58"/>
                  </a:cubicBezTo>
                  <a:cubicBezTo>
                    <a:pt x="1330" y="89"/>
                    <a:pt x="1319" y="263"/>
                    <a:pt x="1271" y="348"/>
                  </a:cubicBezTo>
                  <a:cubicBezTo>
                    <a:pt x="1235" y="411"/>
                    <a:pt x="1145" y="442"/>
                    <a:pt x="1061" y="442"/>
                  </a:cubicBezTo>
                  <a:lnTo>
                    <a:pt x="1061" y="469"/>
                  </a:lnTo>
                  <a:close/>
                  <a:moveTo>
                    <a:pt x="702" y="63"/>
                  </a:moveTo>
                  <a:lnTo>
                    <a:pt x="702" y="63"/>
                  </a:lnTo>
                  <a:cubicBezTo>
                    <a:pt x="660" y="63"/>
                    <a:pt x="491" y="16"/>
                    <a:pt x="376" y="5"/>
                  </a:cubicBezTo>
                  <a:cubicBezTo>
                    <a:pt x="365" y="5"/>
                    <a:pt x="359" y="5"/>
                    <a:pt x="349" y="5"/>
                  </a:cubicBezTo>
                  <a:cubicBezTo>
                    <a:pt x="349" y="31"/>
                    <a:pt x="349" y="31"/>
                    <a:pt x="349" y="31"/>
                  </a:cubicBezTo>
                  <a:cubicBezTo>
                    <a:pt x="444" y="37"/>
                    <a:pt x="544" y="58"/>
                    <a:pt x="581" y="105"/>
                  </a:cubicBezTo>
                  <a:cubicBezTo>
                    <a:pt x="639" y="184"/>
                    <a:pt x="544" y="379"/>
                    <a:pt x="454" y="421"/>
                  </a:cubicBezTo>
                  <a:cubicBezTo>
                    <a:pt x="428" y="432"/>
                    <a:pt x="391" y="442"/>
                    <a:pt x="349" y="442"/>
                  </a:cubicBezTo>
                  <a:cubicBezTo>
                    <a:pt x="349" y="469"/>
                    <a:pt x="349" y="469"/>
                    <a:pt x="349" y="469"/>
                  </a:cubicBezTo>
                  <a:cubicBezTo>
                    <a:pt x="513" y="469"/>
                    <a:pt x="571" y="363"/>
                    <a:pt x="586" y="327"/>
                  </a:cubicBezTo>
                  <a:cubicBezTo>
                    <a:pt x="623" y="259"/>
                    <a:pt x="613" y="163"/>
                    <a:pt x="702" y="163"/>
                  </a:cubicBezTo>
                  <a:cubicBezTo>
                    <a:pt x="797" y="163"/>
                    <a:pt x="787" y="259"/>
                    <a:pt x="823" y="321"/>
                  </a:cubicBezTo>
                  <a:cubicBezTo>
                    <a:pt x="839" y="359"/>
                    <a:pt x="897" y="469"/>
                    <a:pt x="1061" y="469"/>
                  </a:cubicBezTo>
                  <a:cubicBezTo>
                    <a:pt x="1061" y="442"/>
                    <a:pt x="1061" y="442"/>
                    <a:pt x="1061" y="442"/>
                  </a:cubicBezTo>
                  <a:cubicBezTo>
                    <a:pt x="1018" y="442"/>
                    <a:pt x="982" y="432"/>
                    <a:pt x="955" y="421"/>
                  </a:cubicBezTo>
                  <a:cubicBezTo>
                    <a:pt x="866" y="379"/>
                    <a:pt x="766" y="184"/>
                    <a:pt x="829" y="105"/>
                  </a:cubicBezTo>
                  <a:cubicBezTo>
                    <a:pt x="866" y="58"/>
                    <a:pt x="960" y="37"/>
                    <a:pt x="1061" y="31"/>
                  </a:cubicBezTo>
                  <a:cubicBezTo>
                    <a:pt x="1061" y="5"/>
                    <a:pt x="1061" y="5"/>
                    <a:pt x="1061" y="5"/>
                  </a:cubicBezTo>
                  <a:cubicBezTo>
                    <a:pt x="1050" y="5"/>
                    <a:pt x="1045" y="5"/>
                    <a:pt x="1034" y="5"/>
                  </a:cubicBezTo>
                  <a:cubicBezTo>
                    <a:pt x="929" y="16"/>
                    <a:pt x="797" y="58"/>
                    <a:pt x="702" y="63"/>
                  </a:cubicBezTo>
                  <a:close/>
                  <a:moveTo>
                    <a:pt x="349" y="5"/>
                  </a:moveTo>
                  <a:lnTo>
                    <a:pt x="349" y="5"/>
                  </a:lnTo>
                  <a:cubicBezTo>
                    <a:pt x="233" y="0"/>
                    <a:pt x="75" y="10"/>
                    <a:pt x="43" y="21"/>
                  </a:cubicBezTo>
                  <a:cubicBezTo>
                    <a:pt x="6" y="31"/>
                    <a:pt x="6" y="37"/>
                    <a:pt x="6" y="63"/>
                  </a:cubicBezTo>
                  <a:cubicBezTo>
                    <a:pt x="0" y="95"/>
                    <a:pt x="6" y="116"/>
                    <a:pt x="27" y="122"/>
                  </a:cubicBezTo>
                  <a:cubicBezTo>
                    <a:pt x="59" y="132"/>
                    <a:pt x="59" y="168"/>
                    <a:pt x="79" y="279"/>
                  </a:cubicBezTo>
                  <a:cubicBezTo>
                    <a:pt x="96" y="374"/>
                    <a:pt x="137" y="454"/>
                    <a:pt x="322" y="469"/>
                  </a:cubicBezTo>
                  <a:cubicBezTo>
                    <a:pt x="333" y="469"/>
                    <a:pt x="343" y="469"/>
                    <a:pt x="349" y="469"/>
                  </a:cubicBezTo>
                  <a:cubicBezTo>
                    <a:pt x="349" y="442"/>
                    <a:pt x="349" y="442"/>
                    <a:pt x="349" y="442"/>
                  </a:cubicBezTo>
                  <a:cubicBezTo>
                    <a:pt x="264" y="442"/>
                    <a:pt x="170" y="411"/>
                    <a:pt x="137" y="348"/>
                  </a:cubicBezTo>
                  <a:cubicBezTo>
                    <a:pt x="90" y="263"/>
                    <a:pt x="79" y="89"/>
                    <a:pt x="137" y="58"/>
                  </a:cubicBezTo>
                  <a:cubicBezTo>
                    <a:pt x="164" y="41"/>
                    <a:pt x="254" y="31"/>
                    <a:pt x="349" y="31"/>
                  </a:cubicBezTo>
                  <a:lnTo>
                    <a:pt x="349" y="5"/>
                  </a:lnTo>
                  <a:close/>
                </a:path>
              </a:pathLst>
            </a:custGeom>
            <a:solidFill>
              <a:srgbClr val="2F5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45708" tIns="22854" rIns="45708" bIns="22854" anchor="ctr"/>
            <a:lstStyle/>
            <a:p>
              <a:endParaRPr lang="pl-PL" sz="4799"/>
            </a:p>
          </p:txBody>
        </p:sp>
      </p:grpSp>
      <p:pic>
        <p:nvPicPr>
          <p:cNvPr id="1026" name="Picture 2" descr="http://icons.iconarchive.com/icons/uiconstock/socialmedia/512/Twitter-icon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422" y="6792793"/>
            <a:ext cx="2506216" cy="25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0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D46AFD-80AB-46A5-8013-D0C4D49B55D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b="6299"/>
          <a:stretch>
            <a:fillRect/>
          </a:stretch>
        </p:blipFill>
        <p:spPr/>
      </p:pic>
      <p:sp>
        <p:nvSpPr>
          <p:cNvPr id="24" name="Rectangle 23"/>
          <p:cNvSpPr/>
          <p:nvPr/>
        </p:nvSpPr>
        <p:spPr>
          <a:xfrm>
            <a:off x="-10430" y="0"/>
            <a:ext cx="24388080" cy="13716000"/>
          </a:xfrm>
          <a:prstGeom prst="rect">
            <a:avLst/>
          </a:prstGeom>
          <a:solidFill>
            <a:srgbClr val="293039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98204" y="8149503"/>
            <a:ext cx="5196552" cy="15183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More effective integration</a:t>
            </a:r>
          </a:p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between contexts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604944" y="8149503"/>
            <a:ext cx="3191579" cy="15183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Better informed</a:t>
            </a:r>
          </a:p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decisions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196064" y="8149503"/>
            <a:ext cx="4045979" cy="15183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Organized, business </a:t>
            </a:r>
          </a:p>
          <a:p>
            <a:pPr algn="ctr">
              <a:spcAft>
                <a:spcPts val="3199"/>
              </a:spcAft>
            </a:pPr>
            <a:r>
              <a:rPr lang="en-US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architecture</a:t>
            </a:r>
          </a:p>
        </p:txBody>
      </p:sp>
      <p:sp>
        <p:nvSpPr>
          <p:cNvPr id="100" name="Oval 99"/>
          <p:cNvSpPr/>
          <p:nvPr/>
        </p:nvSpPr>
        <p:spPr>
          <a:xfrm>
            <a:off x="3995166" y="4360204"/>
            <a:ext cx="3202600" cy="3203436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0599397" y="4360204"/>
            <a:ext cx="3202600" cy="3203436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17617748" y="4360204"/>
            <a:ext cx="3202600" cy="3203436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40" name="Shape 2547"/>
          <p:cNvSpPr/>
          <p:nvPr/>
        </p:nvSpPr>
        <p:spPr>
          <a:xfrm>
            <a:off x="4924569" y="5340372"/>
            <a:ext cx="1273368" cy="127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41" name="Shape 2587"/>
          <p:cNvSpPr/>
          <p:nvPr/>
        </p:nvSpPr>
        <p:spPr>
          <a:xfrm>
            <a:off x="18582363" y="5347540"/>
            <a:ext cx="1273368" cy="127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43" name="Shape 2934"/>
          <p:cNvSpPr/>
          <p:nvPr/>
        </p:nvSpPr>
        <p:spPr>
          <a:xfrm>
            <a:off x="11715351" y="5347540"/>
            <a:ext cx="926088" cy="127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>
              <a:latin typeface="Lato Bold" charset="0"/>
              <a:ea typeface="Lato Bold" charset="0"/>
              <a:cs typeface="La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34694" y="483017"/>
            <a:ext cx="650828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Context Map</a:t>
            </a:r>
            <a:endParaRPr lang="id-ID" sz="8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Lato Light" charset="0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0155168" y="1634834"/>
            <a:ext cx="4108502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dirty="0">
                <a:solidFill>
                  <a:schemeClr val="bg1"/>
                </a:solidFill>
                <a:latin typeface="Lato Light"/>
                <a:cs typeface="Lato Light"/>
              </a:rPr>
              <a:t>Benefits of </a:t>
            </a:r>
            <a:r>
              <a:rPr lang="pl-PL" sz="3100" dirty="0" err="1">
                <a:solidFill>
                  <a:schemeClr val="bg1"/>
                </a:solidFill>
                <a:latin typeface="Lato Light"/>
                <a:cs typeface="Lato Light"/>
              </a:rPr>
              <a:t>using</a:t>
            </a:r>
            <a:r>
              <a:rPr lang="pl-PL" sz="3100" dirty="0">
                <a:solidFill>
                  <a:schemeClr val="bg1"/>
                </a:solidFill>
                <a:latin typeface="Lato Light"/>
                <a:cs typeface="Lato Light"/>
              </a:rPr>
              <a:t> </a:t>
            </a:r>
            <a:r>
              <a:rPr lang="en-US" sz="3100" dirty="0">
                <a:solidFill>
                  <a:schemeClr val="bg1"/>
                </a:solidFill>
                <a:latin typeface="Lato Light"/>
                <a:cs typeface="Lato Light"/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360040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IMME SOME MICROSERVICES | image tagged in gambling sad cat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520" y="1582544"/>
            <a:ext cx="15775885" cy="1055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6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rostokąt 104"/>
          <p:cNvSpPr/>
          <p:nvPr/>
        </p:nvSpPr>
        <p:spPr>
          <a:xfrm>
            <a:off x="12982844" y="2905760"/>
            <a:ext cx="11177635" cy="104648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40" name="Prostokąt 139"/>
          <p:cNvSpPr/>
          <p:nvPr/>
        </p:nvSpPr>
        <p:spPr>
          <a:xfrm>
            <a:off x="13410590" y="8876606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254" name="Prostokąt 253"/>
          <p:cNvSpPr/>
          <p:nvPr/>
        </p:nvSpPr>
        <p:spPr>
          <a:xfrm>
            <a:off x="223520" y="3535680"/>
            <a:ext cx="10424160" cy="983488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cxnSp>
        <p:nvCxnSpPr>
          <p:cNvPr id="220" name="Łącznik prosty ze strzałką 219"/>
          <p:cNvCxnSpPr/>
          <p:nvPr/>
        </p:nvCxnSpPr>
        <p:spPr>
          <a:xfrm flipV="1">
            <a:off x="1631748" y="5215712"/>
            <a:ext cx="1245146" cy="1234087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Łącznik prosty ze strzałką 7"/>
          <p:cNvCxnSpPr>
            <a:stCxn id="203" idx="3"/>
            <a:endCxn id="206" idx="1"/>
          </p:cNvCxnSpPr>
          <p:nvPr/>
        </p:nvCxnSpPr>
        <p:spPr>
          <a:xfrm>
            <a:off x="4262942" y="9842420"/>
            <a:ext cx="1849539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6" name="Łącznik prosty ze strzałką 265"/>
          <p:cNvCxnSpPr>
            <a:endCxn id="205" idx="1"/>
          </p:cNvCxnSpPr>
          <p:nvPr/>
        </p:nvCxnSpPr>
        <p:spPr>
          <a:xfrm>
            <a:off x="4226227" y="9810148"/>
            <a:ext cx="1845295" cy="157381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632888" y="483017"/>
            <a:ext cx="1493225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Monolith -&gt; Modular Monolith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48175" y="1634834"/>
            <a:ext cx="7625490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Less common</a:t>
            </a:r>
            <a:r>
              <a:rPr lang="en-US" sz="3100" dirty="0">
                <a:latin typeface="Lato Light"/>
                <a:cs typeface="Lato Light"/>
              </a:rPr>
              <a:t> transition to </a:t>
            </a:r>
            <a:r>
              <a:rPr lang="en-US" sz="3100" dirty="0" err="1">
                <a:latin typeface="Lato Light"/>
                <a:cs typeface="Lato Light"/>
              </a:rPr>
              <a:t>microservices</a:t>
            </a:r>
            <a:endParaRPr lang="en-US" sz="3100" dirty="0">
              <a:latin typeface="Lato Light"/>
              <a:cs typeface="Lato Light"/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2781328" y="4837652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0" name="Prostokąt 199"/>
          <p:cNvSpPr/>
          <p:nvPr/>
        </p:nvSpPr>
        <p:spPr>
          <a:xfrm>
            <a:off x="2781330" y="6460901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1" name="Prostokąt 200"/>
          <p:cNvSpPr/>
          <p:nvPr/>
        </p:nvSpPr>
        <p:spPr>
          <a:xfrm>
            <a:off x="755598" y="6465346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2" name="Prostokąt 201"/>
          <p:cNvSpPr/>
          <p:nvPr/>
        </p:nvSpPr>
        <p:spPr>
          <a:xfrm>
            <a:off x="2781329" y="10929723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3" name="Prostokąt 202"/>
          <p:cNvSpPr/>
          <p:nvPr/>
        </p:nvSpPr>
        <p:spPr>
          <a:xfrm>
            <a:off x="2781331" y="9387671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4" name="Prostokąt 203"/>
          <p:cNvSpPr/>
          <p:nvPr/>
        </p:nvSpPr>
        <p:spPr>
          <a:xfrm>
            <a:off x="755598" y="9387671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5" name="Prostokąt 204"/>
          <p:cNvSpPr/>
          <p:nvPr/>
        </p:nvSpPr>
        <p:spPr>
          <a:xfrm>
            <a:off x="6071522" y="10929216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6" name="Prostokąt 205"/>
          <p:cNvSpPr/>
          <p:nvPr/>
        </p:nvSpPr>
        <p:spPr>
          <a:xfrm>
            <a:off x="6112481" y="9387671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7" name="Prostokąt 206"/>
          <p:cNvSpPr/>
          <p:nvPr/>
        </p:nvSpPr>
        <p:spPr>
          <a:xfrm>
            <a:off x="8239331" y="9390191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11" name="Prostokąt 210"/>
          <p:cNvSpPr/>
          <p:nvPr/>
        </p:nvSpPr>
        <p:spPr>
          <a:xfrm>
            <a:off x="6112481" y="4837652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12" name="Prostokąt 211"/>
          <p:cNvSpPr/>
          <p:nvPr/>
        </p:nvSpPr>
        <p:spPr>
          <a:xfrm>
            <a:off x="8239331" y="6418406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13" name="Prostokąt 212"/>
          <p:cNvSpPr/>
          <p:nvPr/>
        </p:nvSpPr>
        <p:spPr>
          <a:xfrm>
            <a:off x="6110921" y="6449799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4" name="Schemat blokowy: dysk magnetyczny 3"/>
          <p:cNvSpPr/>
          <p:nvPr/>
        </p:nvSpPr>
        <p:spPr>
          <a:xfrm>
            <a:off x="4516564" y="7415213"/>
            <a:ext cx="1719182" cy="192549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All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in one DB</a:t>
            </a:r>
            <a:endParaRPr lang="pl-PL" sz="2400" dirty="0">
              <a:latin typeface="Lato" panose="020F0502020204030203" pitchFamily="34" charset="-18"/>
            </a:endParaRPr>
          </a:p>
        </p:txBody>
      </p:sp>
      <p:cxnSp>
        <p:nvCxnSpPr>
          <p:cNvPr id="214" name="Łącznik prosty ze strzałką 213"/>
          <p:cNvCxnSpPr>
            <a:stCxn id="213" idx="2"/>
            <a:endCxn id="206" idx="0"/>
          </p:cNvCxnSpPr>
          <p:nvPr/>
        </p:nvCxnSpPr>
        <p:spPr>
          <a:xfrm>
            <a:off x="6851727" y="7359296"/>
            <a:ext cx="1560" cy="202837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5" name="Łącznik prosty ze strzałką 214"/>
          <p:cNvCxnSpPr>
            <a:stCxn id="3" idx="3"/>
            <a:endCxn id="211" idx="1"/>
          </p:cNvCxnSpPr>
          <p:nvPr/>
        </p:nvCxnSpPr>
        <p:spPr>
          <a:xfrm>
            <a:off x="4262939" y="5292401"/>
            <a:ext cx="1849542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Łącznik prosty ze strzałką 215"/>
          <p:cNvCxnSpPr/>
          <p:nvPr/>
        </p:nvCxnSpPr>
        <p:spPr>
          <a:xfrm flipH="1">
            <a:off x="4262939" y="6892301"/>
            <a:ext cx="1847982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Łącznik prosty ze strzałką 216"/>
          <p:cNvCxnSpPr>
            <a:stCxn id="202" idx="3"/>
            <a:endCxn id="205" idx="1"/>
          </p:cNvCxnSpPr>
          <p:nvPr/>
        </p:nvCxnSpPr>
        <p:spPr>
          <a:xfrm flipV="1">
            <a:off x="4262940" y="11383965"/>
            <a:ext cx="1808582" cy="50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Łącznik prosty ze strzałką 218"/>
          <p:cNvCxnSpPr>
            <a:endCxn id="202" idx="1"/>
          </p:cNvCxnSpPr>
          <p:nvPr/>
        </p:nvCxnSpPr>
        <p:spPr>
          <a:xfrm>
            <a:off x="1631748" y="10336660"/>
            <a:ext cx="1149581" cy="104781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Łącznik zakrzywiony 223"/>
          <p:cNvCxnSpPr>
            <a:stCxn id="207" idx="2"/>
            <a:endCxn id="202" idx="2"/>
          </p:cNvCxnSpPr>
          <p:nvPr/>
        </p:nvCxnSpPr>
        <p:spPr>
          <a:xfrm rot="5400000">
            <a:off x="5481370" y="8340453"/>
            <a:ext cx="1539532" cy="5458002"/>
          </a:xfrm>
          <a:prstGeom prst="curvedConnector3">
            <a:avLst>
              <a:gd name="adj1" fmla="val 129368"/>
            </a:avLst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Łącznik prosty ze strzałką 242"/>
          <p:cNvCxnSpPr>
            <a:stCxn id="211" idx="2"/>
            <a:endCxn id="213" idx="0"/>
          </p:cNvCxnSpPr>
          <p:nvPr/>
        </p:nvCxnSpPr>
        <p:spPr>
          <a:xfrm flipH="1">
            <a:off x="6851727" y="5747149"/>
            <a:ext cx="1560" cy="70265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8" name="Łącznik prosty ze strzałką 247"/>
          <p:cNvCxnSpPr>
            <a:stCxn id="211" idx="3"/>
            <a:endCxn id="212" idx="0"/>
          </p:cNvCxnSpPr>
          <p:nvPr/>
        </p:nvCxnSpPr>
        <p:spPr>
          <a:xfrm>
            <a:off x="7594092" y="5292401"/>
            <a:ext cx="1386045" cy="112600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1" name="Łącznik prosty ze strzałką 250"/>
          <p:cNvCxnSpPr/>
          <p:nvPr/>
        </p:nvCxnSpPr>
        <p:spPr>
          <a:xfrm flipV="1">
            <a:off x="3646959" y="7388382"/>
            <a:ext cx="1" cy="1938098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6" name="Łącznik prosty ze strzałką 255"/>
          <p:cNvCxnSpPr>
            <a:stCxn id="206" idx="3"/>
            <a:endCxn id="207" idx="1"/>
          </p:cNvCxnSpPr>
          <p:nvPr/>
        </p:nvCxnSpPr>
        <p:spPr>
          <a:xfrm>
            <a:off x="7594092" y="9842420"/>
            <a:ext cx="645239" cy="252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Łącznik prosty ze strzałką 258"/>
          <p:cNvCxnSpPr/>
          <p:nvPr/>
        </p:nvCxnSpPr>
        <p:spPr>
          <a:xfrm flipV="1">
            <a:off x="1652019" y="7376800"/>
            <a:ext cx="1" cy="2013391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Łącznik prosty ze strzałką 259"/>
          <p:cNvCxnSpPr/>
          <p:nvPr/>
        </p:nvCxnSpPr>
        <p:spPr>
          <a:xfrm flipH="1">
            <a:off x="3265880" y="7388381"/>
            <a:ext cx="1" cy="199929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3" name="Łącznik prosty ze strzałką 262"/>
          <p:cNvCxnSpPr/>
          <p:nvPr/>
        </p:nvCxnSpPr>
        <p:spPr>
          <a:xfrm flipH="1">
            <a:off x="7324559" y="7359296"/>
            <a:ext cx="1849106" cy="2018334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owolny kształt 12"/>
          <p:cNvSpPr/>
          <p:nvPr/>
        </p:nvSpPr>
        <p:spPr>
          <a:xfrm>
            <a:off x="1179009" y="4217551"/>
            <a:ext cx="8085775" cy="2246084"/>
          </a:xfrm>
          <a:custGeom>
            <a:avLst/>
            <a:gdLst>
              <a:gd name="connsiteX0" fmla="*/ 288915 w 9680339"/>
              <a:gd name="connsiteY0" fmla="*/ 2744031 h 2761616"/>
              <a:gd name="connsiteX1" fmla="*/ 499931 w 9680339"/>
              <a:gd name="connsiteY1" fmla="*/ 1038324 h 2761616"/>
              <a:gd name="connsiteX2" fmla="*/ 4913669 w 9680339"/>
              <a:gd name="connsiteY2" fmla="*/ 831 h 2761616"/>
              <a:gd name="connsiteX3" fmla="*/ 9309823 w 9680339"/>
              <a:gd name="connsiteY3" fmla="*/ 1196585 h 2761616"/>
              <a:gd name="connsiteX4" fmla="*/ 9468085 w 9680339"/>
              <a:gd name="connsiteY4" fmla="*/ 2761616 h 2761616"/>
              <a:gd name="connsiteX0" fmla="*/ 288915 w 9722513"/>
              <a:gd name="connsiteY0" fmla="*/ 2744031 h 2883536"/>
              <a:gd name="connsiteX1" fmla="*/ 499931 w 9722513"/>
              <a:gd name="connsiteY1" fmla="*/ 1038324 h 2883536"/>
              <a:gd name="connsiteX2" fmla="*/ 4913669 w 9722513"/>
              <a:gd name="connsiteY2" fmla="*/ 831 h 2883536"/>
              <a:gd name="connsiteX3" fmla="*/ 9309823 w 9722513"/>
              <a:gd name="connsiteY3" fmla="*/ 1196585 h 2883536"/>
              <a:gd name="connsiteX4" fmla="*/ 9569685 w 9722513"/>
              <a:gd name="connsiteY4" fmla="*/ 2883536 h 2883536"/>
              <a:gd name="connsiteX0" fmla="*/ 288915 w 9770929"/>
              <a:gd name="connsiteY0" fmla="*/ 2744031 h 2744031"/>
              <a:gd name="connsiteX1" fmla="*/ 499931 w 9770929"/>
              <a:gd name="connsiteY1" fmla="*/ 1038324 h 2744031"/>
              <a:gd name="connsiteX2" fmla="*/ 4913669 w 9770929"/>
              <a:gd name="connsiteY2" fmla="*/ 831 h 2744031"/>
              <a:gd name="connsiteX3" fmla="*/ 9309823 w 9770929"/>
              <a:gd name="connsiteY3" fmla="*/ 1196585 h 2744031"/>
              <a:gd name="connsiteX4" fmla="*/ 9671285 w 9770929"/>
              <a:gd name="connsiteY4" fmla="*/ 2720976 h 274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0929" h="2744031">
                <a:moveTo>
                  <a:pt x="288915" y="2744031"/>
                </a:moveTo>
                <a:cubicBezTo>
                  <a:pt x="9027" y="2119777"/>
                  <a:pt x="-270861" y="1495524"/>
                  <a:pt x="499931" y="1038324"/>
                </a:cubicBezTo>
                <a:cubicBezTo>
                  <a:pt x="1270723" y="581124"/>
                  <a:pt x="3445354" y="-25546"/>
                  <a:pt x="4913669" y="831"/>
                </a:cubicBezTo>
                <a:cubicBezTo>
                  <a:pt x="6381984" y="27208"/>
                  <a:pt x="8516887" y="743228"/>
                  <a:pt x="9309823" y="1196585"/>
                </a:cubicBezTo>
                <a:cubicBezTo>
                  <a:pt x="10102759" y="1649942"/>
                  <a:pt x="9621462" y="2442553"/>
                  <a:pt x="9671285" y="2720976"/>
                </a:cubicBezTo>
              </a:path>
            </a:pathLst>
          </a:custGeom>
          <a:noFill/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latin typeface="Lato" panose="020F0502020204030203" pitchFamily="34" charset="-18"/>
            </a:endParaRPr>
          </a:p>
        </p:txBody>
      </p:sp>
      <p:sp>
        <p:nvSpPr>
          <p:cNvPr id="45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>
            <a:off x="11047789" y="8137679"/>
            <a:ext cx="1213752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97" name="Prostokąt 96"/>
          <p:cNvSpPr/>
          <p:nvPr/>
        </p:nvSpPr>
        <p:spPr>
          <a:xfrm>
            <a:off x="16002237" y="11494119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8" name="Prostokąt 97"/>
          <p:cNvSpPr/>
          <p:nvPr/>
        </p:nvSpPr>
        <p:spPr>
          <a:xfrm>
            <a:off x="13872077" y="11491299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9" name="Prostokąt 98"/>
          <p:cNvSpPr/>
          <p:nvPr/>
        </p:nvSpPr>
        <p:spPr>
          <a:xfrm>
            <a:off x="13873638" y="9685182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2" name="pole tekstowe 31"/>
          <p:cNvSpPr txBox="1"/>
          <p:nvPr/>
        </p:nvSpPr>
        <p:spPr>
          <a:xfrm>
            <a:off x="9190218" y="3714905"/>
            <a:ext cx="1667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App</a:t>
            </a:r>
            <a:endParaRPr lang="pl-PL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cxnSp>
        <p:nvCxnSpPr>
          <p:cNvPr id="123" name="Łącznik prosty ze strzałką 122"/>
          <p:cNvCxnSpPr/>
          <p:nvPr/>
        </p:nvCxnSpPr>
        <p:spPr>
          <a:xfrm>
            <a:off x="2246892" y="6924446"/>
            <a:ext cx="522395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Łącznik prosty ze strzałką 128"/>
          <p:cNvCxnSpPr>
            <a:stCxn id="202" idx="0"/>
          </p:cNvCxnSpPr>
          <p:nvPr/>
        </p:nvCxnSpPr>
        <p:spPr>
          <a:xfrm flipV="1">
            <a:off x="3522135" y="10344133"/>
            <a:ext cx="10196" cy="58559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Łącznik prosty ze strzałką 137"/>
          <p:cNvCxnSpPr/>
          <p:nvPr/>
        </p:nvCxnSpPr>
        <p:spPr>
          <a:xfrm flipV="1">
            <a:off x="6851726" y="10282887"/>
            <a:ext cx="0" cy="663636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1" name="Prostokąt 160"/>
          <p:cNvSpPr/>
          <p:nvPr/>
        </p:nvSpPr>
        <p:spPr>
          <a:xfrm>
            <a:off x="19333870" y="8876606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62" name="Prostokąt 161"/>
          <p:cNvSpPr/>
          <p:nvPr/>
        </p:nvSpPr>
        <p:spPr>
          <a:xfrm>
            <a:off x="21925517" y="11494119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3" name="Prostokąt 162"/>
          <p:cNvSpPr/>
          <p:nvPr/>
        </p:nvSpPr>
        <p:spPr>
          <a:xfrm>
            <a:off x="21925517" y="9685182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4" name="Prostokąt 163"/>
          <p:cNvSpPr/>
          <p:nvPr/>
        </p:nvSpPr>
        <p:spPr>
          <a:xfrm>
            <a:off x="19938929" y="11491298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6" name="Prostokąt 165"/>
          <p:cNvSpPr/>
          <p:nvPr/>
        </p:nvSpPr>
        <p:spPr>
          <a:xfrm>
            <a:off x="13410590" y="3351213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67" name="Prostokąt 166"/>
          <p:cNvSpPr/>
          <p:nvPr/>
        </p:nvSpPr>
        <p:spPr>
          <a:xfrm>
            <a:off x="13897989" y="5988930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8" name="Prostokąt 167"/>
          <p:cNvSpPr/>
          <p:nvPr/>
        </p:nvSpPr>
        <p:spPr>
          <a:xfrm>
            <a:off x="16002237" y="4159789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9" name="Prostokąt 168"/>
          <p:cNvSpPr/>
          <p:nvPr/>
        </p:nvSpPr>
        <p:spPr>
          <a:xfrm>
            <a:off x="13873638" y="4159789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0" name="Schemat blokowy: dysk magnetyczny 169"/>
          <p:cNvSpPr/>
          <p:nvPr/>
        </p:nvSpPr>
        <p:spPr>
          <a:xfrm>
            <a:off x="16977179" y="7748976"/>
            <a:ext cx="3279063" cy="87661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Modules inside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1" name="Prostokąt 170"/>
          <p:cNvSpPr/>
          <p:nvPr/>
        </p:nvSpPr>
        <p:spPr>
          <a:xfrm>
            <a:off x="19333870" y="3351213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72" name="Prostokąt 171"/>
          <p:cNvSpPr/>
          <p:nvPr/>
        </p:nvSpPr>
        <p:spPr>
          <a:xfrm>
            <a:off x="21925517" y="5968726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3" name="Prostokąt 172"/>
          <p:cNvSpPr/>
          <p:nvPr/>
        </p:nvSpPr>
        <p:spPr>
          <a:xfrm>
            <a:off x="21925517" y="4159789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4" name="Prostokąt 173"/>
          <p:cNvSpPr/>
          <p:nvPr/>
        </p:nvSpPr>
        <p:spPr>
          <a:xfrm>
            <a:off x="19796918" y="4159789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62" name="pole tekstowe 61"/>
          <p:cNvSpPr txBox="1"/>
          <p:nvPr/>
        </p:nvSpPr>
        <p:spPr>
          <a:xfrm>
            <a:off x="13430241" y="3374832"/>
            <a:ext cx="286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Store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3" name="pole tekstowe 62"/>
          <p:cNvSpPr txBox="1"/>
          <p:nvPr/>
        </p:nvSpPr>
        <p:spPr>
          <a:xfrm>
            <a:off x="19346347" y="3361373"/>
            <a:ext cx="333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Account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4" name="pole tekstowe 63"/>
          <p:cNvSpPr txBox="1"/>
          <p:nvPr/>
        </p:nvSpPr>
        <p:spPr>
          <a:xfrm>
            <a:off x="13447957" y="8924395"/>
            <a:ext cx="352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Delivery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5" name="pole tekstowe 64"/>
          <p:cNvSpPr txBox="1"/>
          <p:nvPr/>
        </p:nvSpPr>
        <p:spPr>
          <a:xfrm>
            <a:off x="19373841" y="8914115"/>
            <a:ext cx="2925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Order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cxnSp>
        <p:nvCxnSpPr>
          <p:cNvPr id="67" name="Łącznik prosty ze strzałką 66"/>
          <p:cNvCxnSpPr>
            <a:endCxn id="167" idx="0"/>
          </p:cNvCxnSpPr>
          <p:nvPr/>
        </p:nvCxnSpPr>
        <p:spPr>
          <a:xfrm>
            <a:off x="14638794" y="5089490"/>
            <a:ext cx="1" cy="89944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Łącznik prosty ze strzałką 80"/>
          <p:cNvCxnSpPr/>
          <p:nvPr/>
        </p:nvCxnSpPr>
        <p:spPr>
          <a:xfrm flipH="1">
            <a:off x="21280931" y="4624402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Łącznik prosty ze strzałką 85"/>
          <p:cNvCxnSpPr/>
          <p:nvPr/>
        </p:nvCxnSpPr>
        <p:spPr>
          <a:xfrm>
            <a:off x="22666322" y="5054864"/>
            <a:ext cx="0" cy="88276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Łącznik prosty ze strzałką 99"/>
          <p:cNvCxnSpPr>
            <a:stCxn id="162" idx="0"/>
          </p:cNvCxnSpPr>
          <p:nvPr/>
        </p:nvCxnSpPr>
        <p:spPr>
          <a:xfrm flipV="1">
            <a:off x="22666323" y="10594679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Łącznik prosty ze strzałką 100"/>
          <p:cNvCxnSpPr>
            <a:stCxn id="162" idx="1"/>
          </p:cNvCxnSpPr>
          <p:nvPr/>
        </p:nvCxnSpPr>
        <p:spPr>
          <a:xfrm flipH="1" flipV="1">
            <a:off x="21416832" y="11946047"/>
            <a:ext cx="508685" cy="2821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Łącznik prosty ze strzałką 102"/>
          <p:cNvCxnSpPr/>
          <p:nvPr/>
        </p:nvCxnSpPr>
        <p:spPr>
          <a:xfrm flipH="1">
            <a:off x="15353688" y="11946047"/>
            <a:ext cx="648550" cy="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Obi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630583"/>
              </p:ext>
            </p:extLst>
          </p:nvPr>
        </p:nvGraphicFramePr>
        <p:xfrm>
          <a:off x="15787482" y="5802175"/>
          <a:ext cx="1800645" cy="136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2971080" imgH="2247480" progId="">
                  <p:embed/>
                </p:oleObj>
              </mc:Choice>
              <mc:Fallback>
                <p:oleObj r:id="rId4" imgW="2971080" imgH="2247480" progId="">
                  <p:embed/>
                  <p:pic>
                    <p:nvPicPr>
                      <p:cNvPr id="6" name="Obiek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87482" y="5802175"/>
                        <a:ext cx="1800645" cy="136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i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644877"/>
              </p:ext>
            </p:extLst>
          </p:nvPr>
        </p:nvGraphicFramePr>
        <p:xfrm>
          <a:off x="19537999" y="9546773"/>
          <a:ext cx="1784634" cy="134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6" imgW="2971080" imgH="2247480" progId="">
                  <p:embed/>
                </p:oleObj>
              </mc:Choice>
              <mc:Fallback>
                <p:oleObj r:id="rId6" imgW="2971080" imgH="2247480" progId="">
                  <p:embed/>
                  <p:pic>
                    <p:nvPicPr>
                      <p:cNvPr id="7" name="Obiek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37999" y="9546773"/>
                        <a:ext cx="1784634" cy="134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i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524070"/>
              </p:ext>
            </p:extLst>
          </p:nvPr>
        </p:nvGraphicFramePr>
        <p:xfrm>
          <a:off x="15775286" y="9509170"/>
          <a:ext cx="1810785" cy="1369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8" imgW="2971080" imgH="2247480" progId="">
                  <p:embed/>
                </p:oleObj>
              </mc:Choice>
              <mc:Fallback>
                <p:oleObj r:id="rId8" imgW="2971080" imgH="2247480" progId="">
                  <p:embed/>
                  <p:pic>
                    <p:nvPicPr>
                      <p:cNvPr id="9" name="Obiek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775286" y="9509170"/>
                        <a:ext cx="1810785" cy="1369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iek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128999"/>
              </p:ext>
            </p:extLst>
          </p:nvPr>
        </p:nvGraphicFramePr>
        <p:xfrm>
          <a:off x="19542330" y="5860038"/>
          <a:ext cx="1724147" cy="130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10" imgW="2971080" imgH="2247480" progId="">
                  <p:embed/>
                </p:oleObj>
              </mc:Choice>
              <mc:Fallback>
                <p:oleObj r:id="rId10" imgW="2971080" imgH="2247480" progId="">
                  <p:embed/>
                  <p:pic>
                    <p:nvPicPr>
                      <p:cNvPr id="92" name="Obiekt 9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542330" y="5860038"/>
                        <a:ext cx="1724147" cy="130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4" name="Łącznik prosty ze strzałką 93"/>
          <p:cNvCxnSpPr>
            <a:stCxn id="204" idx="3"/>
            <a:endCxn id="203" idx="1"/>
          </p:cNvCxnSpPr>
          <p:nvPr/>
        </p:nvCxnSpPr>
        <p:spPr>
          <a:xfrm>
            <a:off x="2237209" y="9842420"/>
            <a:ext cx="544122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Łącznik prosty ze strzałką 103"/>
          <p:cNvCxnSpPr/>
          <p:nvPr/>
        </p:nvCxnSpPr>
        <p:spPr>
          <a:xfrm flipV="1">
            <a:off x="14630598" y="10594679"/>
            <a:ext cx="0" cy="90949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pole tekstowe 105"/>
          <p:cNvSpPr txBox="1"/>
          <p:nvPr/>
        </p:nvSpPr>
        <p:spPr>
          <a:xfrm>
            <a:off x="17946835" y="2976638"/>
            <a:ext cx="1667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App</a:t>
            </a:r>
            <a:endParaRPr lang="pl-PL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5693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40" grpId="0" animBg="1"/>
      <p:bldP spid="45" grpId="0" animBg="1"/>
      <p:bldP spid="97" grpId="0" animBg="1"/>
      <p:bldP spid="98" grpId="0" animBg="1"/>
      <p:bldP spid="99" grpId="0" animBg="1"/>
      <p:bldP spid="161" grpId="0" animBg="1"/>
      <p:bldP spid="162" grpId="0" animBg="1"/>
      <p:bldP spid="163" grpId="0" animBg="1"/>
      <p:bldP spid="164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62" grpId="0"/>
      <p:bldP spid="63" grpId="0"/>
      <p:bldP spid="64" grpId="0"/>
      <p:bldP spid="65" grpId="0"/>
      <p:bldP spid="10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rostokąt 104"/>
          <p:cNvSpPr/>
          <p:nvPr/>
        </p:nvSpPr>
        <p:spPr>
          <a:xfrm>
            <a:off x="18730758" y="2905760"/>
            <a:ext cx="5429721" cy="104648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40" name="Prostokąt 139"/>
          <p:cNvSpPr/>
          <p:nvPr/>
        </p:nvSpPr>
        <p:spPr>
          <a:xfrm>
            <a:off x="13430241" y="8873827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32888" y="483017"/>
            <a:ext cx="1728867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Modular Monolith -&gt; </a:t>
            </a:r>
            <a:r>
              <a:rPr lang="en-U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Microservices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48175" y="1634834"/>
            <a:ext cx="7410367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latin typeface="Lato Light"/>
                <a:cs typeface="Lato Light"/>
              </a:rPr>
              <a:t>Transition to </a:t>
            </a:r>
            <a:r>
              <a:rPr lang="en-US" sz="3100" dirty="0" err="1">
                <a:latin typeface="Lato Light"/>
                <a:cs typeface="Lato Light"/>
              </a:rPr>
              <a:t>microservices</a:t>
            </a:r>
            <a:r>
              <a:rPr lang="en-US" sz="3100" dirty="0">
                <a:latin typeface="Lato Light"/>
                <a:cs typeface="Lato Light"/>
              </a:rPr>
              <a:t> 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step by step</a:t>
            </a:r>
          </a:p>
        </p:txBody>
      </p:sp>
      <p:sp>
        <p:nvSpPr>
          <p:cNvPr id="45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>
            <a:off x="12139705" y="8058938"/>
            <a:ext cx="842135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97" name="Prostokąt 96"/>
          <p:cNvSpPr/>
          <p:nvPr/>
        </p:nvSpPr>
        <p:spPr>
          <a:xfrm>
            <a:off x="16021888" y="11515403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8" name="Prostokąt 97"/>
          <p:cNvSpPr/>
          <p:nvPr/>
        </p:nvSpPr>
        <p:spPr>
          <a:xfrm>
            <a:off x="13891728" y="11512583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9" name="Prostokąt 98"/>
          <p:cNvSpPr/>
          <p:nvPr/>
        </p:nvSpPr>
        <p:spPr>
          <a:xfrm>
            <a:off x="13893289" y="9706466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1" name="Prostokąt 160"/>
          <p:cNvSpPr/>
          <p:nvPr/>
        </p:nvSpPr>
        <p:spPr>
          <a:xfrm>
            <a:off x="19333870" y="8876606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62" name="Prostokąt 161"/>
          <p:cNvSpPr/>
          <p:nvPr/>
        </p:nvSpPr>
        <p:spPr>
          <a:xfrm>
            <a:off x="21925517" y="11494119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3" name="Prostokąt 162"/>
          <p:cNvSpPr/>
          <p:nvPr/>
        </p:nvSpPr>
        <p:spPr>
          <a:xfrm>
            <a:off x="21925517" y="9685182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4" name="Prostokąt 163"/>
          <p:cNvSpPr/>
          <p:nvPr/>
        </p:nvSpPr>
        <p:spPr>
          <a:xfrm>
            <a:off x="19938929" y="11491298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6" name="Prostokąt 165"/>
          <p:cNvSpPr/>
          <p:nvPr/>
        </p:nvSpPr>
        <p:spPr>
          <a:xfrm>
            <a:off x="13410590" y="3351213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67" name="Prostokąt 166"/>
          <p:cNvSpPr/>
          <p:nvPr/>
        </p:nvSpPr>
        <p:spPr>
          <a:xfrm>
            <a:off x="13897989" y="5988930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8" name="Prostokąt 167"/>
          <p:cNvSpPr/>
          <p:nvPr/>
        </p:nvSpPr>
        <p:spPr>
          <a:xfrm>
            <a:off x="16002237" y="4159789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9" name="Prostokąt 168"/>
          <p:cNvSpPr/>
          <p:nvPr/>
        </p:nvSpPr>
        <p:spPr>
          <a:xfrm>
            <a:off x="13873638" y="4159789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0" name="Schemat blokowy: dysk magnetyczny 169"/>
          <p:cNvSpPr/>
          <p:nvPr/>
        </p:nvSpPr>
        <p:spPr>
          <a:xfrm>
            <a:off x="19848090" y="7673951"/>
            <a:ext cx="3279063" cy="87661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Modules inside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1" name="Prostokąt 170"/>
          <p:cNvSpPr/>
          <p:nvPr/>
        </p:nvSpPr>
        <p:spPr>
          <a:xfrm>
            <a:off x="19333870" y="3351213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72" name="Prostokąt 171"/>
          <p:cNvSpPr/>
          <p:nvPr/>
        </p:nvSpPr>
        <p:spPr>
          <a:xfrm>
            <a:off x="21925517" y="5968726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3" name="Prostokąt 172"/>
          <p:cNvSpPr/>
          <p:nvPr/>
        </p:nvSpPr>
        <p:spPr>
          <a:xfrm>
            <a:off x="21925517" y="4159789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4" name="Prostokąt 173"/>
          <p:cNvSpPr/>
          <p:nvPr/>
        </p:nvSpPr>
        <p:spPr>
          <a:xfrm>
            <a:off x="19796918" y="4159789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cxnSp>
        <p:nvCxnSpPr>
          <p:cNvPr id="67" name="Łącznik prosty ze strzałką 66"/>
          <p:cNvCxnSpPr>
            <a:endCxn id="167" idx="0"/>
          </p:cNvCxnSpPr>
          <p:nvPr/>
        </p:nvCxnSpPr>
        <p:spPr>
          <a:xfrm>
            <a:off x="14638794" y="5089490"/>
            <a:ext cx="1" cy="89944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Łącznik prosty ze strzałką 80"/>
          <p:cNvCxnSpPr/>
          <p:nvPr/>
        </p:nvCxnSpPr>
        <p:spPr>
          <a:xfrm flipH="1">
            <a:off x="21280931" y="4624402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Łącznik prosty ze strzałką 85"/>
          <p:cNvCxnSpPr/>
          <p:nvPr/>
        </p:nvCxnSpPr>
        <p:spPr>
          <a:xfrm>
            <a:off x="22666322" y="5054864"/>
            <a:ext cx="0" cy="88276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Łącznik prosty ze strzałką 99"/>
          <p:cNvCxnSpPr>
            <a:stCxn id="162" idx="0"/>
          </p:cNvCxnSpPr>
          <p:nvPr/>
        </p:nvCxnSpPr>
        <p:spPr>
          <a:xfrm flipV="1">
            <a:off x="22666323" y="10594679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Łącznik prosty ze strzałką 100"/>
          <p:cNvCxnSpPr>
            <a:stCxn id="162" idx="1"/>
          </p:cNvCxnSpPr>
          <p:nvPr/>
        </p:nvCxnSpPr>
        <p:spPr>
          <a:xfrm flipH="1" flipV="1">
            <a:off x="21416832" y="11946047"/>
            <a:ext cx="508685" cy="2821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Łącznik prosty ze strzałką 102"/>
          <p:cNvCxnSpPr/>
          <p:nvPr/>
        </p:nvCxnSpPr>
        <p:spPr>
          <a:xfrm flipH="1">
            <a:off x="15376066" y="11967331"/>
            <a:ext cx="648550" cy="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" name="Obiekt 6"/>
          <p:cNvGraphicFramePr>
            <a:graphicFrameLocks noChangeAspect="1"/>
          </p:cNvGraphicFramePr>
          <p:nvPr/>
        </p:nvGraphicFramePr>
        <p:xfrm>
          <a:off x="19537999" y="9546773"/>
          <a:ext cx="1784634" cy="134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4" imgW="2971080" imgH="2247480" progId="">
                  <p:embed/>
                </p:oleObj>
              </mc:Choice>
              <mc:Fallback>
                <p:oleObj r:id="rId4" imgW="2971080" imgH="2247480" progId="">
                  <p:embed/>
                  <p:pic>
                    <p:nvPicPr>
                      <p:cNvPr id="7" name="Obiek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37999" y="9546773"/>
                        <a:ext cx="1784634" cy="134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iekt 91"/>
          <p:cNvGraphicFramePr>
            <a:graphicFrameLocks noChangeAspect="1"/>
          </p:cNvGraphicFramePr>
          <p:nvPr/>
        </p:nvGraphicFramePr>
        <p:xfrm>
          <a:off x="19542330" y="5860038"/>
          <a:ext cx="1724147" cy="130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6" imgW="2971080" imgH="2247480" progId="">
                  <p:embed/>
                </p:oleObj>
              </mc:Choice>
              <mc:Fallback>
                <p:oleObj r:id="rId6" imgW="2971080" imgH="2247480" progId="">
                  <p:embed/>
                  <p:pic>
                    <p:nvPicPr>
                      <p:cNvPr id="92" name="Obiekt 9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42330" y="5860038"/>
                        <a:ext cx="1724147" cy="130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4" name="Łącznik prosty ze strzałką 103"/>
          <p:cNvCxnSpPr/>
          <p:nvPr/>
        </p:nvCxnSpPr>
        <p:spPr>
          <a:xfrm flipV="1">
            <a:off x="14264169" y="10615963"/>
            <a:ext cx="0" cy="90949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pole tekstowe 105"/>
          <p:cNvSpPr txBox="1"/>
          <p:nvPr/>
        </p:nvSpPr>
        <p:spPr>
          <a:xfrm>
            <a:off x="20580943" y="1931105"/>
            <a:ext cx="204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App 1</a:t>
            </a:r>
            <a:endParaRPr lang="pl-PL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76" name="Prostokąt 75"/>
          <p:cNvSpPr/>
          <p:nvPr/>
        </p:nvSpPr>
        <p:spPr>
          <a:xfrm>
            <a:off x="273154" y="2932721"/>
            <a:ext cx="11177635" cy="104648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77" name="Prostokąt 76"/>
          <p:cNvSpPr/>
          <p:nvPr/>
        </p:nvSpPr>
        <p:spPr>
          <a:xfrm>
            <a:off x="700900" y="8903567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78" name="Prostokąt 77"/>
          <p:cNvSpPr/>
          <p:nvPr/>
        </p:nvSpPr>
        <p:spPr>
          <a:xfrm>
            <a:off x="3292547" y="11521080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79" name="Prostokąt 78"/>
          <p:cNvSpPr/>
          <p:nvPr/>
        </p:nvSpPr>
        <p:spPr>
          <a:xfrm>
            <a:off x="1162387" y="11518260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80" name="Prostokąt 79"/>
          <p:cNvSpPr/>
          <p:nvPr/>
        </p:nvSpPr>
        <p:spPr>
          <a:xfrm>
            <a:off x="1163948" y="9712143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82" name="Prostokąt 81"/>
          <p:cNvSpPr/>
          <p:nvPr/>
        </p:nvSpPr>
        <p:spPr>
          <a:xfrm>
            <a:off x="6624180" y="8903567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83" name="Prostokąt 82"/>
          <p:cNvSpPr/>
          <p:nvPr/>
        </p:nvSpPr>
        <p:spPr>
          <a:xfrm>
            <a:off x="9215827" y="11521080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84" name="Prostokąt 83"/>
          <p:cNvSpPr/>
          <p:nvPr/>
        </p:nvSpPr>
        <p:spPr>
          <a:xfrm>
            <a:off x="9215827" y="9712143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85" name="Prostokąt 84"/>
          <p:cNvSpPr/>
          <p:nvPr/>
        </p:nvSpPr>
        <p:spPr>
          <a:xfrm>
            <a:off x="7229239" y="11518259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87" name="Prostokąt 86"/>
          <p:cNvSpPr/>
          <p:nvPr/>
        </p:nvSpPr>
        <p:spPr>
          <a:xfrm>
            <a:off x="700900" y="3378174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88" name="Prostokąt 87"/>
          <p:cNvSpPr/>
          <p:nvPr/>
        </p:nvSpPr>
        <p:spPr>
          <a:xfrm>
            <a:off x="1188299" y="6015891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89" name="Prostokąt 88"/>
          <p:cNvSpPr/>
          <p:nvPr/>
        </p:nvSpPr>
        <p:spPr>
          <a:xfrm>
            <a:off x="3292547" y="4186750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0" name="Prostokąt 89"/>
          <p:cNvSpPr/>
          <p:nvPr/>
        </p:nvSpPr>
        <p:spPr>
          <a:xfrm>
            <a:off x="1163948" y="4186750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1" name="Schemat blokowy: dysk magnetyczny 90"/>
          <p:cNvSpPr/>
          <p:nvPr/>
        </p:nvSpPr>
        <p:spPr>
          <a:xfrm>
            <a:off x="4267489" y="7775937"/>
            <a:ext cx="3279063" cy="87661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Modules inside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3" name="Prostokąt 92"/>
          <p:cNvSpPr/>
          <p:nvPr/>
        </p:nvSpPr>
        <p:spPr>
          <a:xfrm>
            <a:off x="6624180" y="3378174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95" name="Prostokąt 94"/>
          <p:cNvSpPr/>
          <p:nvPr/>
        </p:nvSpPr>
        <p:spPr>
          <a:xfrm>
            <a:off x="9215827" y="5995687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6" name="Prostokąt 95"/>
          <p:cNvSpPr/>
          <p:nvPr/>
        </p:nvSpPr>
        <p:spPr>
          <a:xfrm>
            <a:off x="9215827" y="4186750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07" name="Prostokąt 106"/>
          <p:cNvSpPr/>
          <p:nvPr/>
        </p:nvSpPr>
        <p:spPr>
          <a:xfrm>
            <a:off x="7087228" y="4186750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cxnSp>
        <p:nvCxnSpPr>
          <p:cNvPr id="112" name="Łącznik prosty ze strzałką 111"/>
          <p:cNvCxnSpPr>
            <a:endCxn id="88" idx="0"/>
          </p:cNvCxnSpPr>
          <p:nvPr/>
        </p:nvCxnSpPr>
        <p:spPr>
          <a:xfrm>
            <a:off x="1929104" y="5116451"/>
            <a:ext cx="1" cy="89944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Łącznik prosty ze strzałką 112"/>
          <p:cNvCxnSpPr/>
          <p:nvPr/>
        </p:nvCxnSpPr>
        <p:spPr>
          <a:xfrm flipH="1">
            <a:off x="8571241" y="4651363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Łącznik prosty ze strzałką 113"/>
          <p:cNvCxnSpPr/>
          <p:nvPr/>
        </p:nvCxnSpPr>
        <p:spPr>
          <a:xfrm>
            <a:off x="9956632" y="5081825"/>
            <a:ext cx="0" cy="88276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Łącznik prosty ze strzałką 114"/>
          <p:cNvCxnSpPr>
            <a:stCxn id="83" idx="0"/>
          </p:cNvCxnSpPr>
          <p:nvPr/>
        </p:nvCxnSpPr>
        <p:spPr>
          <a:xfrm flipV="1">
            <a:off x="9956633" y="10621640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Łącznik prosty ze strzałką 115"/>
          <p:cNvCxnSpPr>
            <a:stCxn id="83" idx="1"/>
          </p:cNvCxnSpPr>
          <p:nvPr/>
        </p:nvCxnSpPr>
        <p:spPr>
          <a:xfrm flipH="1" flipV="1">
            <a:off x="8707142" y="11973008"/>
            <a:ext cx="508685" cy="2821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Łącznik prosty ze strzałką 116"/>
          <p:cNvCxnSpPr/>
          <p:nvPr/>
        </p:nvCxnSpPr>
        <p:spPr>
          <a:xfrm flipH="1">
            <a:off x="2643998" y="11973008"/>
            <a:ext cx="648550" cy="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18" name="Obiek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712092"/>
              </p:ext>
            </p:extLst>
          </p:nvPr>
        </p:nvGraphicFramePr>
        <p:xfrm>
          <a:off x="3077792" y="5829136"/>
          <a:ext cx="1800645" cy="136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8" imgW="2971080" imgH="2247480" progId="">
                  <p:embed/>
                </p:oleObj>
              </mc:Choice>
              <mc:Fallback>
                <p:oleObj r:id="rId8" imgW="2971080" imgH="2247480" progId="">
                  <p:embed/>
                  <p:pic>
                    <p:nvPicPr>
                      <p:cNvPr id="118" name="Obiekt 1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792" y="5829136"/>
                        <a:ext cx="1800645" cy="136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iek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495861"/>
              </p:ext>
            </p:extLst>
          </p:nvPr>
        </p:nvGraphicFramePr>
        <p:xfrm>
          <a:off x="6864970" y="9573734"/>
          <a:ext cx="1784634" cy="134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10" imgW="2971080" imgH="2247480" progId="">
                  <p:embed/>
                </p:oleObj>
              </mc:Choice>
              <mc:Fallback>
                <p:oleObj r:id="rId10" imgW="2971080" imgH="2247480" progId="">
                  <p:embed/>
                  <p:pic>
                    <p:nvPicPr>
                      <p:cNvPr id="119" name="Obiekt 1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64970" y="9573734"/>
                        <a:ext cx="1784634" cy="134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iek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591787"/>
              </p:ext>
            </p:extLst>
          </p:nvPr>
        </p:nvGraphicFramePr>
        <p:xfrm>
          <a:off x="3065596" y="9536131"/>
          <a:ext cx="1810785" cy="1369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11" imgW="2971080" imgH="2247480" progId="">
                  <p:embed/>
                </p:oleObj>
              </mc:Choice>
              <mc:Fallback>
                <p:oleObj r:id="rId11" imgW="2971080" imgH="2247480" progId="">
                  <p:embed/>
                  <p:pic>
                    <p:nvPicPr>
                      <p:cNvPr id="120" name="Obiekt 1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65596" y="9536131"/>
                        <a:ext cx="1810785" cy="1369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iek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327589"/>
              </p:ext>
            </p:extLst>
          </p:nvPr>
        </p:nvGraphicFramePr>
        <p:xfrm>
          <a:off x="6832640" y="5886999"/>
          <a:ext cx="1724147" cy="130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13" imgW="2971080" imgH="2247480" progId="">
                  <p:embed/>
                </p:oleObj>
              </mc:Choice>
              <mc:Fallback>
                <p:oleObj r:id="rId13" imgW="2971080" imgH="2247480" progId="">
                  <p:embed/>
                  <p:pic>
                    <p:nvPicPr>
                      <p:cNvPr id="121" name="Obiekt 1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2640" y="5886999"/>
                        <a:ext cx="1724147" cy="130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2" name="Łącznik prosty ze strzałką 121"/>
          <p:cNvCxnSpPr/>
          <p:nvPr/>
        </p:nvCxnSpPr>
        <p:spPr>
          <a:xfrm flipV="1">
            <a:off x="1920908" y="10621640"/>
            <a:ext cx="0" cy="90949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pole tekstowe 123"/>
          <p:cNvSpPr txBox="1"/>
          <p:nvPr/>
        </p:nvSpPr>
        <p:spPr>
          <a:xfrm>
            <a:off x="5237145" y="3003599"/>
            <a:ext cx="1667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App</a:t>
            </a:r>
            <a:endParaRPr lang="pl-PL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75" name="Schemat blokowy: dysk magnetyczny 174"/>
          <p:cNvSpPr/>
          <p:nvPr/>
        </p:nvSpPr>
        <p:spPr>
          <a:xfrm>
            <a:off x="15600017" y="6016899"/>
            <a:ext cx="1883831" cy="876618"/>
          </a:xfrm>
          <a:prstGeom prst="flowChartMagneticDisk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6" name="Schemat blokowy: dysk magnetyczny 175"/>
          <p:cNvSpPr/>
          <p:nvPr/>
        </p:nvSpPr>
        <p:spPr>
          <a:xfrm>
            <a:off x="15700341" y="9663874"/>
            <a:ext cx="1883831" cy="876618"/>
          </a:xfrm>
          <a:prstGeom prst="flowChartMagneticDisk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74" name="pole tekstowe 61">
            <a:extLst>
              <a:ext uri="{FF2B5EF4-FFF2-40B4-BE49-F238E27FC236}">
                <a16:creationId xmlns:a16="http://schemas.microsoft.com/office/drawing/2014/main" id="{5CECA0BB-4186-4393-BA77-FCFAC50B5B59}"/>
              </a:ext>
            </a:extLst>
          </p:cNvPr>
          <p:cNvSpPr txBox="1"/>
          <p:nvPr/>
        </p:nvSpPr>
        <p:spPr>
          <a:xfrm>
            <a:off x="775885" y="3438722"/>
            <a:ext cx="286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Store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75" name="pole tekstowe 62">
            <a:extLst>
              <a:ext uri="{FF2B5EF4-FFF2-40B4-BE49-F238E27FC236}">
                <a16:creationId xmlns:a16="http://schemas.microsoft.com/office/drawing/2014/main" id="{E764D9F6-9EC4-4F55-8915-AA556C5B4B86}"/>
              </a:ext>
            </a:extLst>
          </p:cNvPr>
          <p:cNvSpPr txBox="1"/>
          <p:nvPr/>
        </p:nvSpPr>
        <p:spPr>
          <a:xfrm>
            <a:off x="6691991" y="3425263"/>
            <a:ext cx="333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Account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94" name="pole tekstowe 63">
            <a:extLst>
              <a:ext uri="{FF2B5EF4-FFF2-40B4-BE49-F238E27FC236}">
                <a16:creationId xmlns:a16="http://schemas.microsoft.com/office/drawing/2014/main" id="{875031E3-D62B-4EE0-9FDB-39E094C9183A}"/>
              </a:ext>
            </a:extLst>
          </p:cNvPr>
          <p:cNvSpPr txBox="1"/>
          <p:nvPr/>
        </p:nvSpPr>
        <p:spPr>
          <a:xfrm>
            <a:off x="793601" y="8988285"/>
            <a:ext cx="352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Delivery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23" name="pole tekstowe 64">
            <a:extLst>
              <a:ext uri="{FF2B5EF4-FFF2-40B4-BE49-F238E27FC236}">
                <a16:creationId xmlns:a16="http://schemas.microsoft.com/office/drawing/2014/main" id="{9984D6FC-9400-4C43-BAB8-1AE6DBDD9F13}"/>
              </a:ext>
            </a:extLst>
          </p:cNvPr>
          <p:cNvSpPr txBox="1"/>
          <p:nvPr/>
        </p:nvSpPr>
        <p:spPr>
          <a:xfrm>
            <a:off x="6719485" y="8978005"/>
            <a:ext cx="2925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Order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25" name="pole tekstowe 61">
            <a:extLst>
              <a:ext uri="{FF2B5EF4-FFF2-40B4-BE49-F238E27FC236}">
                <a16:creationId xmlns:a16="http://schemas.microsoft.com/office/drawing/2014/main" id="{B8E8BEB6-8924-42F6-8ECB-F4B7602081ED}"/>
              </a:ext>
            </a:extLst>
          </p:cNvPr>
          <p:cNvSpPr txBox="1"/>
          <p:nvPr/>
        </p:nvSpPr>
        <p:spPr>
          <a:xfrm>
            <a:off x="13430241" y="3374832"/>
            <a:ext cx="286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Store Service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26" name="pole tekstowe 62">
            <a:extLst>
              <a:ext uri="{FF2B5EF4-FFF2-40B4-BE49-F238E27FC236}">
                <a16:creationId xmlns:a16="http://schemas.microsoft.com/office/drawing/2014/main" id="{AA3FB61E-371A-4E45-824A-52BCD86C9B47}"/>
              </a:ext>
            </a:extLst>
          </p:cNvPr>
          <p:cNvSpPr txBox="1"/>
          <p:nvPr/>
        </p:nvSpPr>
        <p:spPr>
          <a:xfrm>
            <a:off x="19346347" y="3361373"/>
            <a:ext cx="333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Account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27" name="pole tekstowe 63">
            <a:extLst>
              <a:ext uri="{FF2B5EF4-FFF2-40B4-BE49-F238E27FC236}">
                <a16:creationId xmlns:a16="http://schemas.microsoft.com/office/drawing/2014/main" id="{923D5961-4CAC-4B00-B1D3-6DF3B3F557AA}"/>
              </a:ext>
            </a:extLst>
          </p:cNvPr>
          <p:cNvSpPr txBox="1"/>
          <p:nvPr/>
        </p:nvSpPr>
        <p:spPr>
          <a:xfrm>
            <a:off x="13447957" y="8924395"/>
            <a:ext cx="352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Delivery Service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28" name="pole tekstowe 64">
            <a:extLst>
              <a:ext uri="{FF2B5EF4-FFF2-40B4-BE49-F238E27FC236}">
                <a16:creationId xmlns:a16="http://schemas.microsoft.com/office/drawing/2014/main" id="{B4AB028C-5A9F-48E0-ACF7-0629BB556FEA}"/>
              </a:ext>
            </a:extLst>
          </p:cNvPr>
          <p:cNvSpPr txBox="1"/>
          <p:nvPr/>
        </p:nvSpPr>
        <p:spPr>
          <a:xfrm>
            <a:off x="19373841" y="8914115"/>
            <a:ext cx="2925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Order Module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560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40" grpId="0" animBg="1"/>
      <p:bldP spid="45" grpId="0" animBg="1"/>
      <p:bldP spid="97" grpId="0" animBg="1"/>
      <p:bldP spid="98" grpId="0" animBg="1"/>
      <p:bldP spid="99" grpId="0" animBg="1"/>
      <p:bldP spid="161" grpId="0" animBg="1"/>
      <p:bldP spid="162" grpId="0" animBg="1"/>
      <p:bldP spid="163" grpId="0" animBg="1"/>
      <p:bldP spid="164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06" grpId="0"/>
      <p:bldP spid="175" grpId="0" animBg="1"/>
      <p:bldP spid="176" grpId="0" animBg="1"/>
      <p:bldP spid="125" grpId="0"/>
      <p:bldP spid="126" grpId="0"/>
      <p:bldP spid="127" grpId="0"/>
      <p:bldP spid="1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rostokąt 139"/>
          <p:cNvSpPr/>
          <p:nvPr/>
        </p:nvSpPr>
        <p:spPr>
          <a:xfrm>
            <a:off x="13430241" y="8873827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32888" y="483017"/>
            <a:ext cx="1747596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Monolith </a:t>
            </a:r>
            <a:r>
              <a:rPr lang="en-U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splitted</a:t>
            </a:r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by modularization</a:t>
            </a:r>
          </a:p>
        </p:txBody>
      </p:sp>
      <p:sp>
        <p:nvSpPr>
          <p:cNvPr id="4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48175" y="1634834"/>
            <a:ext cx="5280297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 err="1">
                <a:solidFill>
                  <a:schemeClr val="accent1"/>
                </a:solidFill>
                <a:latin typeface="Lato Light"/>
                <a:cs typeface="Lato Light"/>
              </a:rPr>
              <a:t>Microservices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 fitness </a:t>
            </a:r>
            <a:r>
              <a:rPr lang="en-US" sz="3100" dirty="0">
                <a:latin typeface="Lato Light"/>
                <a:cs typeface="Lato Light"/>
              </a:rPr>
              <a:t>check</a:t>
            </a:r>
          </a:p>
        </p:txBody>
      </p:sp>
      <p:sp>
        <p:nvSpPr>
          <p:cNvPr id="97" name="Prostokąt 96"/>
          <p:cNvSpPr/>
          <p:nvPr/>
        </p:nvSpPr>
        <p:spPr>
          <a:xfrm>
            <a:off x="16021888" y="11515403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8" name="Prostokąt 97"/>
          <p:cNvSpPr/>
          <p:nvPr/>
        </p:nvSpPr>
        <p:spPr>
          <a:xfrm>
            <a:off x="13891728" y="11512583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9" name="Prostokąt 98"/>
          <p:cNvSpPr/>
          <p:nvPr/>
        </p:nvSpPr>
        <p:spPr>
          <a:xfrm>
            <a:off x="13893289" y="9706466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1" name="Prostokąt 160"/>
          <p:cNvSpPr/>
          <p:nvPr/>
        </p:nvSpPr>
        <p:spPr>
          <a:xfrm>
            <a:off x="19333870" y="8876606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62" name="Prostokąt 161"/>
          <p:cNvSpPr/>
          <p:nvPr/>
        </p:nvSpPr>
        <p:spPr>
          <a:xfrm>
            <a:off x="21925517" y="11494119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3" name="Prostokąt 162"/>
          <p:cNvSpPr/>
          <p:nvPr/>
        </p:nvSpPr>
        <p:spPr>
          <a:xfrm>
            <a:off x="21925517" y="9685182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4" name="Prostokąt 163"/>
          <p:cNvSpPr/>
          <p:nvPr/>
        </p:nvSpPr>
        <p:spPr>
          <a:xfrm>
            <a:off x="19938929" y="11491298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6" name="Prostokąt 165"/>
          <p:cNvSpPr/>
          <p:nvPr/>
        </p:nvSpPr>
        <p:spPr>
          <a:xfrm>
            <a:off x="13410590" y="3351213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67" name="Prostokąt 166"/>
          <p:cNvSpPr/>
          <p:nvPr/>
        </p:nvSpPr>
        <p:spPr>
          <a:xfrm>
            <a:off x="13897989" y="5988930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8" name="Prostokąt 167"/>
          <p:cNvSpPr/>
          <p:nvPr/>
        </p:nvSpPr>
        <p:spPr>
          <a:xfrm>
            <a:off x="16002237" y="4159789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9" name="Prostokąt 168"/>
          <p:cNvSpPr/>
          <p:nvPr/>
        </p:nvSpPr>
        <p:spPr>
          <a:xfrm>
            <a:off x="13873638" y="4159789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1" name="Prostokąt 170"/>
          <p:cNvSpPr/>
          <p:nvPr/>
        </p:nvSpPr>
        <p:spPr>
          <a:xfrm>
            <a:off x="19333870" y="3351213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72" name="Prostokąt 171"/>
          <p:cNvSpPr/>
          <p:nvPr/>
        </p:nvSpPr>
        <p:spPr>
          <a:xfrm>
            <a:off x="21925517" y="5968726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3" name="Prostokąt 172"/>
          <p:cNvSpPr/>
          <p:nvPr/>
        </p:nvSpPr>
        <p:spPr>
          <a:xfrm>
            <a:off x="21925517" y="4159789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4" name="Prostokąt 173"/>
          <p:cNvSpPr/>
          <p:nvPr/>
        </p:nvSpPr>
        <p:spPr>
          <a:xfrm>
            <a:off x="19796918" y="4159789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cxnSp>
        <p:nvCxnSpPr>
          <p:cNvPr id="67" name="Łącznik prosty ze strzałką 66"/>
          <p:cNvCxnSpPr>
            <a:endCxn id="167" idx="0"/>
          </p:cNvCxnSpPr>
          <p:nvPr/>
        </p:nvCxnSpPr>
        <p:spPr>
          <a:xfrm>
            <a:off x="14638794" y="5089490"/>
            <a:ext cx="1" cy="89944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Łącznik prosty ze strzałką 80"/>
          <p:cNvCxnSpPr/>
          <p:nvPr/>
        </p:nvCxnSpPr>
        <p:spPr>
          <a:xfrm flipH="1">
            <a:off x="21280931" y="4624402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Łącznik prosty ze strzałką 85"/>
          <p:cNvCxnSpPr/>
          <p:nvPr/>
        </p:nvCxnSpPr>
        <p:spPr>
          <a:xfrm>
            <a:off x="22666322" y="5054864"/>
            <a:ext cx="0" cy="88276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Łącznik prosty ze strzałką 99"/>
          <p:cNvCxnSpPr>
            <a:stCxn id="162" idx="0"/>
          </p:cNvCxnSpPr>
          <p:nvPr/>
        </p:nvCxnSpPr>
        <p:spPr>
          <a:xfrm flipV="1">
            <a:off x="22666323" y="10594679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Łącznik prosty ze strzałką 100"/>
          <p:cNvCxnSpPr>
            <a:stCxn id="162" idx="1"/>
          </p:cNvCxnSpPr>
          <p:nvPr/>
        </p:nvCxnSpPr>
        <p:spPr>
          <a:xfrm flipH="1" flipV="1">
            <a:off x="21416832" y="11946047"/>
            <a:ext cx="508685" cy="2821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Łącznik prosty ze strzałką 102"/>
          <p:cNvCxnSpPr/>
          <p:nvPr/>
        </p:nvCxnSpPr>
        <p:spPr>
          <a:xfrm flipH="1">
            <a:off x="15376066" y="11967331"/>
            <a:ext cx="648550" cy="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Łącznik prosty ze strzałką 103"/>
          <p:cNvCxnSpPr/>
          <p:nvPr/>
        </p:nvCxnSpPr>
        <p:spPr>
          <a:xfrm flipV="1">
            <a:off x="14264169" y="10615963"/>
            <a:ext cx="0" cy="90949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5" name="Schemat blokowy: dysk magnetyczny 174"/>
          <p:cNvSpPr/>
          <p:nvPr/>
        </p:nvSpPr>
        <p:spPr>
          <a:xfrm>
            <a:off x="15600017" y="6016899"/>
            <a:ext cx="1883831" cy="876618"/>
          </a:xfrm>
          <a:prstGeom prst="flowChartMagneticDisk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6" name="Schemat blokowy: dysk magnetyczny 175"/>
          <p:cNvSpPr/>
          <p:nvPr/>
        </p:nvSpPr>
        <p:spPr>
          <a:xfrm>
            <a:off x="15700341" y="9663874"/>
            <a:ext cx="1883831" cy="876618"/>
          </a:xfrm>
          <a:prstGeom prst="flowChartMagneticDisk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74" name="Schemat blokowy: dysk magnetyczny 73"/>
          <p:cNvSpPr/>
          <p:nvPr/>
        </p:nvSpPr>
        <p:spPr>
          <a:xfrm>
            <a:off x="19719393" y="6005369"/>
            <a:ext cx="1883831" cy="876618"/>
          </a:xfrm>
          <a:prstGeom prst="flowChartMagneticDisk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75" name="Schemat blokowy: dysk magnetyczny 74"/>
          <p:cNvSpPr/>
          <p:nvPr/>
        </p:nvSpPr>
        <p:spPr>
          <a:xfrm>
            <a:off x="19719393" y="9685182"/>
            <a:ext cx="1883831" cy="876618"/>
          </a:xfrm>
          <a:prstGeom prst="flowChartMagneticDisk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4" name="Oval 53"/>
          <p:cNvSpPr>
            <a:spLocks noChangeAspect="1"/>
          </p:cNvSpPr>
          <p:nvPr/>
        </p:nvSpPr>
        <p:spPr>
          <a:xfrm>
            <a:off x="1711325" y="9274143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3</a:t>
            </a:r>
            <a:endParaRPr lang="bg-BG" dirty="0"/>
          </a:p>
        </p:txBody>
      </p:sp>
      <p:sp>
        <p:nvSpPr>
          <p:cNvPr id="123" name="TextBox 39"/>
          <p:cNvSpPr txBox="1"/>
          <p:nvPr/>
        </p:nvSpPr>
        <p:spPr>
          <a:xfrm>
            <a:off x="3051966" y="4460178"/>
            <a:ext cx="5438891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TRANSACTION INSIDE SERVICE</a:t>
            </a:r>
          </a:p>
        </p:txBody>
      </p:sp>
      <p:sp>
        <p:nvSpPr>
          <p:cNvPr id="125" name="TextBox 41"/>
          <p:cNvSpPr txBox="1"/>
          <p:nvPr/>
        </p:nvSpPr>
        <p:spPr>
          <a:xfrm>
            <a:off x="3051966" y="9526212"/>
            <a:ext cx="517641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BUSINESS FOCUSED SERVICES</a:t>
            </a:r>
          </a:p>
        </p:txBody>
      </p:sp>
      <p:sp>
        <p:nvSpPr>
          <p:cNvPr id="126" name="TextBox 50"/>
          <p:cNvSpPr txBox="1"/>
          <p:nvPr/>
        </p:nvSpPr>
        <p:spPr>
          <a:xfrm>
            <a:off x="3051966" y="7187360"/>
            <a:ext cx="453630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SINGLE DATA OWNERSHIP</a:t>
            </a:r>
          </a:p>
        </p:txBody>
      </p:sp>
      <p:sp>
        <p:nvSpPr>
          <p:cNvPr id="127" name="Oval 54"/>
          <p:cNvSpPr>
            <a:spLocks noChangeAspect="1"/>
          </p:cNvSpPr>
          <p:nvPr/>
        </p:nvSpPr>
        <p:spPr>
          <a:xfrm>
            <a:off x="1711325" y="6971917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2</a:t>
            </a:r>
            <a:endParaRPr lang="bg-BG" dirty="0"/>
          </a:p>
        </p:txBody>
      </p:sp>
      <p:sp>
        <p:nvSpPr>
          <p:cNvPr id="128" name="Oval 56"/>
          <p:cNvSpPr>
            <a:spLocks noChangeAspect="1"/>
          </p:cNvSpPr>
          <p:nvPr/>
        </p:nvSpPr>
        <p:spPr>
          <a:xfrm>
            <a:off x="1711325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1</a:t>
            </a:r>
            <a:endParaRPr lang="bg-BG" dirty="0"/>
          </a:p>
        </p:txBody>
      </p:sp>
      <p:sp>
        <p:nvSpPr>
          <p:cNvPr id="129" name="Oval 53"/>
          <p:cNvSpPr>
            <a:spLocks noChangeAspect="1"/>
          </p:cNvSpPr>
          <p:nvPr/>
        </p:nvSpPr>
        <p:spPr>
          <a:xfrm>
            <a:off x="1711325" y="11603456"/>
            <a:ext cx="1027094" cy="10273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30" name="TextBox 41"/>
          <p:cNvSpPr txBox="1"/>
          <p:nvPr/>
        </p:nvSpPr>
        <p:spPr>
          <a:xfrm>
            <a:off x="3051966" y="11855525"/>
            <a:ext cx="525990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INDEPENDENT DEPLOYMENTS</a:t>
            </a:r>
          </a:p>
        </p:txBody>
      </p:sp>
      <p:sp>
        <p:nvSpPr>
          <p:cNvPr id="45" name="pole tekstowe 61">
            <a:extLst>
              <a:ext uri="{FF2B5EF4-FFF2-40B4-BE49-F238E27FC236}">
                <a16:creationId xmlns:a16="http://schemas.microsoft.com/office/drawing/2014/main" id="{FA04B129-4D44-4425-8181-D4F0CE57AAEC}"/>
              </a:ext>
            </a:extLst>
          </p:cNvPr>
          <p:cNvSpPr txBox="1"/>
          <p:nvPr/>
        </p:nvSpPr>
        <p:spPr>
          <a:xfrm>
            <a:off x="13430241" y="3374832"/>
            <a:ext cx="286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Store Service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6" name="pole tekstowe 62">
            <a:extLst>
              <a:ext uri="{FF2B5EF4-FFF2-40B4-BE49-F238E27FC236}">
                <a16:creationId xmlns:a16="http://schemas.microsoft.com/office/drawing/2014/main" id="{6F9906A7-57C9-4809-8DC3-13B994020C21}"/>
              </a:ext>
            </a:extLst>
          </p:cNvPr>
          <p:cNvSpPr txBox="1"/>
          <p:nvPr/>
        </p:nvSpPr>
        <p:spPr>
          <a:xfrm>
            <a:off x="19346347" y="3361373"/>
            <a:ext cx="333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Account Service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7" name="pole tekstowe 63">
            <a:extLst>
              <a:ext uri="{FF2B5EF4-FFF2-40B4-BE49-F238E27FC236}">
                <a16:creationId xmlns:a16="http://schemas.microsoft.com/office/drawing/2014/main" id="{12BC9A54-411C-46CA-A10F-0CA15D318E62}"/>
              </a:ext>
            </a:extLst>
          </p:cNvPr>
          <p:cNvSpPr txBox="1"/>
          <p:nvPr/>
        </p:nvSpPr>
        <p:spPr>
          <a:xfrm>
            <a:off x="13447957" y="8924395"/>
            <a:ext cx="352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Delivery Service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8" name="pole tekstowe 64">
            <a:extLst>
              <a:ext uri="{FF2B5EF4-FFF2-40B4-BE49-F238E27FC236}">
                <a16:creationId xmlns:a16="http://schemas.microsoft.com/office/drawing/2014/main" id="{9B1CEDE0-D086-423C-8B4A-0835A0154593}"/>
              </a:ext>
            </a:extLst>
          </p:cNvPr>
          <p:cNvSpPr txBox="1"/>
          <p:nvPr/>
        </p:nvSpPr>
        <p:spPr>
          <a:xfrm>
            <a:off x="19373841" y="8914115"/>
            <a:ext cx="2925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Order Service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6207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23" grpId="0"/>
      <p:bldP spid="125" grpId="0"/>
      <p:bldP spid="126" grpId="0"/>
      <p:bldP spid="127" grpId="0" animBg="1"/>
      <p:bldP spid="128" grpId="0" animBg="1"/>
      <p:bldP spid="129" grpId="0" animBg="1"/>
      <p:bldP spid="1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witter heart emoj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25" y="441960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2">
            <a:extLst>
              <a:ext uri="{FF2B5EF4-FFF2-40B4-BE49-F238E27FC236}">
                <a16:creationId xmlns:a16="http://schemas.microsoft.com/office/drawing/2014/main" id="{67D99D84-F307-4AB2-9580-EEF541AB707B}"/>
              </a:ext>
            </a:extLst>
          </p:cNvPr>
          <p:cNvSpPr txBox="1"/>
          <p:nvPr/>
        </p:nvSpPr>
        <p:spPr>
          <a:xfrm>
            <a:off x="1272717" y="6073179"/>
            <a:ext cx="7622563" cy="156964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96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Microservices</a:t>
            </a:r>
            <a:endParaRPr lang="id-ID" sz="96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67D99D84-F307-4AB2-9580-EEF541AB707B}"/>
              </a:ext>
            </a:extLst>
          </p:cNvPr>
          <p:cNvSpPr txBox="1"/>
          <p:nvPr/>
        </p:nvSpPr>
        <p:spPr>
          <a:xfrm>
            <a:off x="16337515" y="5404112"/>
            <a:ext cx="5840024" cy="315469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19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DDD</a:t>
            </a:r>
            <a:endParaRPr lang="id-ID" sz="199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8085797" y="483017"/>
            <a:ext cx="820605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radblog.pl/DDD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359142" y="2561286"/>
            <a:ext cx="20421046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</a:rPr>
              <a:t>Articles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</a:rPr>
              <a:t>: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2"/>
              </a:rPr>
              <a:t>Weronika Łabaj - DDD Ultra-Lite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3"/>
              </a:rPr>
              <a:t>Herberto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3"/>
              </a:rPr>
              <a:t> Graca -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3"/>
              </a:rPr>
              <a:t>Domain-Driven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3"/>
              </a:rPr>
              <a:t> Design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4"/>
              </a:rPr>
              <a:t>Carbon Five -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4"/>
              </a:rPr>
              <a:t>Ubiquitous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4"/>
              </a:rPr>
              <a:t> Language &amp; the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4"/>
              </a:rPr>
              <a:t>joy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4"/>
              </a:rPr>
              <a:t> of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4"/>
              </a:rPr>
              <a:t>naming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5"/>
              </a:rPr>
              <a:t>Sapiens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5"/>
              </a:rPr>
              <a:t>Work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5"/>
              </a:rPr>
              <a:t> - DDD - The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5"/>
              </a:rPr>
              <a:t>Bounded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5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5"/>
              </a:rPr>
              <a:t>Context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5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5"/>
              </a:rPr>
              <a:t>Explained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6"/>
              </a:rPr>
              <a:t>Philip Brown -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6"/>
              </a:rPr>
              <a:t>Strategies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6"/>
              </a:rPr>
              <a:t> for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6"/>
              </a:rPr>
              <a:t>Integrating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6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6"/>
              </a:rPr>
              <a:t>Bounded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6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6"/>
              </a:rPr>
              <a:t>Contexts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7"/>
              </a:rPr>
              <a:t>Sebastian Gębski - The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7"/>
              </a:rPr>
              <a:t>awesomeness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7"/>
              </a:rPr>
              <a:t> of Modular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7"/>
              </a:rPr>
              <a:t>Monolith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8"/>
              </a:rPr>
              <a:t>Microsoft -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8"/>
              </a:rPr>
              <a:t>Tackling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8"/>
              </a:rPr>
              <a:t> Business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8"/>
              </a:rPr>
              <a:t>Complexity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8"/>
              </a:rPr>
              <a:t> in a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8"/>
              </a:rPr>
              <a:t>Microservice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8"/>
              </a:rPr>
              <a:t> with DDD and CQRS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8"/>
              </a:rPr>
              <a:t>Patterns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9"/>
              </a:rPr>
              <a:t>Berke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9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9"/>
              </a:rPr>
              <a:t>Sokhan</a:t>
            </a:r>
            <a:r>
              <a:rPr lang="en-US" sz="3200" dirty="0">
                <a:solidFill>
                  <a:srgbClr val="333333"/>
                </a:solidFill>
                <a:latin typeface="Lato" panose="020F0502020204030203" pitchFamily="34" charset="-18"/>
                <a:hlinkClick r:id="rId9"/>
              </a:rPr>
              <a:t> - D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9"/>
              </a:rPr>
              <a:t>omain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9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9"/>
              </a:rPr>
              <a:t>Driven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9"/>
              </a:rPr>
              <a:t> Design for Services Architecture</a:t>
            </a:r>
            <a:endParaRPr lang="en-US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>
              <a:spcAft>
                <a:spcPts val="600"/>
              </a:spcAft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</a:rPr>
              <a:t>Videos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</a:rPr>
              <a:t>: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0"/>
              </a:rPr>
              <a:t>DevTalk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0"/>
              </a:rPr>
              <a:t> - DDD with Sławomir Sobótka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1"/>
              </a:rPr>
              <a:t>DevTalk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1"/>
              </a:rPr>
              <a:t> Trio - DDD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2"/>
              </a:rPr>
              <a:t>Domain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2"/>
              </a:rPr>
              <a:t>Driven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2"/>
              </a:rPr>
              <a:t> Design: The Good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2"/>
              </a:rPr>
              <a:t>Parts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2"/>
              </a:rPr>
              <a:t> - Jimmy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2"/>
              </a:rPr>
              <a:t>Bogard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3"/>
              </a:rPr>
              <a:t>What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3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3"/>
              </a:rPr>
              <a:t>is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3"/>
              </a:rPr>
              <a:t> Domain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3"/>
              </a:rPr>
              <a:t>Driven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3"/>
              </a:rPr>
              <a:t> Design?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4"/>
              </a:rPr>
              <a:t>DDD &amp;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4"/>
              </a:rPr>
              <a:t>Microservices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4"/>
              </a:rPr>
              <a:t>: At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4"/>
              </a:rPr>
              <a:t>Last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4"/>
              </a:rPr>
              <a:t>,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4"/>
              </a:rPr>
              <a:t>Some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4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4"/>
              </a:rPr>
              <a:t>Boundaries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4"/>
              </a:rPr>
              <a:t>! 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5"/>
              </a:rPr>
              <a:t>7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5"/>
              </a:rPr>
              <a:t>Reasons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5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5"/>
              </a:rPr>
              <a:t>Why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5"/>
              </a:rPr>
              <a:t> DDD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5"/>
              </a:rPr>
              <a:t>Projects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5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5"/>
              </a:rPr>
              <a:t>Fail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12395654" y="8305455"/>
            <a:ext cx="12188825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</a:rPr>
              <a:t>Books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</a:rPr>
              <a:t>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6"/>
              </a:rPr>
              <a:t>Eric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6"/>
              </a:rPr>
              <a:t> Evans - Domain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6"/>
              </a:rPr>
              <a:t>Driven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6"/>
              </a:rPr>
              <a:t> Design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7"/>
              </a:rPr>
              <a:t>Vernon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7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7"/>
              </a:rPr>
              <a:t>Vaughn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7"/>
              </a:rPr>
              <a:t> -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7"/>
              </a:rPr>
              <a:t>Implementing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7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7"/>
              </a:rPr>
              <a:t>Domain-Driven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7"/>
              </a:rPr>
              <a:t> Design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8"/>
              </a:rPr>
              <a:t>Vernon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8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8"/>
              </a:rPr>
              <a:t>Vaughn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8"/>
              </a:rPr>
              <a:t> -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8"/>
              </a:rPr>
              <a:t>Domain-Driven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8"/>
              </a:rPr>
              <a:t> Design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8"/>
              </a:rPr>
              <a:t>Distilled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9"/>
              </a:rPr>
              <a:t>Sam Newman -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9"/>
              </a:rPr>
              <a:t>Building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9"/>
              </a:rPr>
              <a:t>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9"/>
              </a:rPr>
              <a:t>Microservices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9"/>
              </a:rPr>
              <a:t>: 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9"/>
              </a:rPr>
              <a:t>Designing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9"/>
              </a:rPr>
              <a:t> Fine-</a:t>
            </a:r>
            <a:r>
              <a:rPr lang="pl-PL" sz="3200" dirty="0" err="1">
                <a:solidFill>
                  <a:srgbClr val="333333"/>
                </a:solidFill>
                <a:latin typeface="Lato" panose="020F0502020204030203" pitchFamily="34" charset="-18"/>
                <a:hlinkClick r:id="rId19"/>
              </a:rPr>
              <a:t>Grained</a:t>
            </a:r>
            <a:r>
              <a:rPr lang="pl-PL" sz="3200" dirty="0">
                <a:solidFill>
                  <a:srgbClr val="333333"/>
                </a:solidFill>
                <a:latin typeface="Lato" panose="020F0502020204030203" pitchFamily="34" charset="-18"/>
                <a:hlinkClick r:id="rId19"/>
              </a:rPr>
              <a:t> Systems</a:t>
            </a:r>
            <a:endParaRPr lang="pl-PL" sz="3200" dirty="0">
              <a:solidFill>
                <a:srgbClr val="333333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6482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0" y="0"/>
            <a:ext cx="24535912" cy="1371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Picture 2" descr="Image result for that's all fol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54" y="1896347"/>
            <a:ext cx="21071742" cy="100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01"/>
          <p:cNvSpPr txBox="1"/>
          <p:nvPr/>
        </p:nvSpPr>
        <p:spPr>
          <a:xfrm>
            <a:off x="8085797" y="483017"/>
            <a:ext cx="820605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radblog.pl/DDD</a:t>
            </a:r>
            <a:endParaRPr lang="id-ID" sz="8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TextBox 101">
            <a:extLst>
              <a:ext uri="{FF2B5EF4-FFF2-40B4-BE49-F238E27FC236}">
                <a16:creationId xmlns:a16="http://schemas.microsoft.com/office/drawing/2014/main" id="{271AA5BC-CBFF-4786-A39A-5A6FBFEFF573}"/>
              </a:ext>
            </a:extLst>
          </p:cNvPr>
          <p:cNvSpPr txBox="1"/>
          <p:nvPr/>
        </p:nvSpPr>
        <p:spPr>
          <a:xfrm>
            <a:off x="6472426" y="11919944"/>
            <a:ext cx="1173760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radblog.pl</a:t>
            </a:r>
            <a:r>
              <a:rPr lang="pl-PL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/DDD-form</a:t>
            </a:r>
            <a:endParaRPr lang="id-ID" sz="8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83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onlinesolutions.pl/wp-content/uploads/2017/07/wroc1-836x418.jpg">
            <a:extLst>
              <a:ext uri="{FF2B5EF4-FFF2-40B4-BE49-F238E27FC236}">
                <a16:creationId xmlns:a16="http://schemas.microsoft.com/office/drawing/2014/main" id="{8D1AFE7D-755E-4E11-90AF-831C084E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4" y="-193993"/>
            <a:ext cx="14103985" cy="705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geekweekwro.pl/images/groups/wrocsharp_logo.png">
            <a:extLst>
              <a:ext uri="{FF2B5EF4-FFF2-40B4-BE49-F238E27FC236}">
                <a16:creationId xmlns:a16="http://schemas.microsoft.com/office/drawing/2014/main" id="{5C7AB884-6ABE-4013-A76B-3943D8D16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084" y="8360229"/>
            <a:ext cx="12879122" cy="437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59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3576333" y="1116259"/>
            <a:ext cx="4240227" cy="132342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Monolith</a:t>
            </a:r>
            <a:endParaRPr lang="id-ID" sz="80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21625A-BA39-44BD-91EA-DD0562A78092}"/>
              </a:ext>
            </a:extLst>
          </p:cNvPr>
          <p:cNvSpPr/>
          <p:nvPr/>
        </p:nvSpPr>
        <p:spPr>
          <a:xfrm flipH="1">
            <a:off x="12188825" y="0"/>
            <a:ext cx="45719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D99D84-F307-4AB2-9580-EEF541AB707B}"/>
              </a:ext>
            </a:extLst>
          </p:cNvPr>
          <p:cNvSpPr txBox="1"/>
          <p:nvPr/>
        </p:nvSpPr>
        <p:spPr>
          <a:xfrm>
            <a:off x="15416867" y="1195130"/>
            <a:ext cx="6383442" cy="132342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0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Microservices</a:t>
            </a:r>
            <a:endParaRPr lang="id-ID" sz="80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76" y="4198183"/>
            <a:ext cx="6374976" cy="6063640"/>
          </a:xfrm>
          <a:prstGeom prst="rect">
            <a:avLst/>
          </a:prstGeom>
        </p:spPr>
      </p:pic>
      <p:pic>
        <p:nvPicPr>
          <p:cNvPr id="3076" name="Picture 4" descr="http://www.tvba.co.uk/Images/Blog/UK-Service-Sector.png?Action=thumbnail&amp;Width=750&amp;Height=300&amp;algorithm=fill_proportio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298" y="5192869"/>
            <a:ext cx="10185668" cy="407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26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1632888" y="483017"/>
            <a:ext cx="1457639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Modularity – the final frontier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6870476" cy="7394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 err="1">
                <a:solidFill>
                  <a:schemeClr val="accent1"/>
                </a:solidFill>
                <a:latin typeface="Lato Light"/>
                <a:cs typeface="Lato Light"/>
              </a:rPr>
              <a:t>Łukasz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 </a:t>
            </a:r>
            <a:r>
              <a:rPr lang="en-US" sz="3100" dirty="0" err="1">
                <a:solidFill>
                  <a:schemeClr val="accent1"/>
                </a:solidFill>
                <a:latin typeface="Lato Light"/>
                <a:cs typeface="Lato Light"/>
              </a:rPr>
              <a:t>Szydło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 </a:t>
            </a:r>
            <a:r>
              <a:rPr lang="en-US" sz="3100" dirty="0">
                <a:latin typeface="Lato Light"/>
                <a:cs typeface="Lato Light"/>
              </a:rPr>
              <a:t>at Boiling Frogs 2018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4733031" y="4412331"/>
          <a:ext cx="15477553" cy="7276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2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0774">
                <a:tc>
                  <a:txBody>
                    <a:bodyPr/>
                    <a:lstStyle/>
                    <a:p>
                      <a:pPr algn="ctr"/>
                      <a:endParaRPr lang="pl-PL" b="1" dirty="0">
                        <a:solidFill>
                          <a:schemeClr val="tx2"/>
                        </a:solidFill>
                        <a:latin typeface="Lato" panose="020F0502020204030203" pitchFamily="3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Lato" panose="020F0502020204030203" pitchFamily="34" charset="-18"/>
                        </a:rPr>
                        <a:t>NO</a:t>
                      </a:r>
                      <a:endParaRPr lang="pl-PL" b="1" dirty="0">
                        <a:solidFill>
                          <a:schemeClr val="bg1"/>
                        </a:solidFill>
                        <a:latin typeface="Lato" panose="020F0502020204030203" pitchFamily="3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Lato" panose="020F0502020204030203" pitchFamily="34" charset="-18"/>
                        </a:rPr>
                        <a:t>YES</a:t>
                      </a:r>
                      <a:endParaRPr lang="pl-PL" b="1" dirty="0">
                        <a:solidFill>
                          <a:schemeClr val="bg1"/>
                        </a:solidFill>
                        <a:latin typeface="Lato" panose="020F0502020204030203" pitchFamily="3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6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Lato" panose="020F0502020204030203" pitchFamily="34" charset="-18"/>
                        </a:rPr>
                        <a:t>NO</a:t>
                      </a:r>
                      <a:endParaRPr lang="pl-PL" b="1" dirty="0">
                        <a:solidFill>
                          <a:schemeClr val="bg1"/>
                        </a:solidFill>
                        <a:latin typeface="Lato" panose="020F0502020204030203" pitchFamily="3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Lato" panose="020F0502020204030203" pitchFamily="34" charset="-18"/>
                        </a:rPr>
                        <a:t>Monolith</a:t>
                      </a:r>
                      <a:endParaRPr lang="pl-PL" b="1" dirty="0">
                        <a:solidFill>
                          <a:schemeClr val="tx2"/>
                        </a:solidFill>
                        <a:latin typeface="Lato" panose="020F0502020204030203" pitchFamily="3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b="1" dirty="0">
                        <a:solidFill>
                          <a:schemeClr val="tx2"/>
                        </a:solidFill>
                        <a:latin typeface="Lato" panose="020F0502020204030203" pitchFamily="3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6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Lato" panose="020F0502020204030203" pitchFamily="34" charset="-18"/>
                        </a:rPr>
                        <a:t>YES</a:t>
                      </a:r>
                      <a:endParaRPr lang="pl-PL" b="1" dirty="0">
                        <a:solidFill>
                          <a:schemeClr val="bg1"/>
                        </a:solidFill>
                        <a:latin typeface="Lato" panose="020F0502020204030203" pitchFamily="3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b="1" dirty="0">
                        <a:solidFill>
                          <a:schemeClr val="tx2"/>
                        </a:solidFill>
                        <a:latin typeface="Lato" panose="020F0502020204030203" pitchFamily="3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Lato" panose="020F0502020204030203" pitchFamily="34" charset="-18"/>
                        </a:rPr>
                        <a:t>Microservices</a:t>
                      </a:r>
                      <a:endParaRPr lang="pl-PL" b="1" dirty="0">
                        <a:solidFill>
                          <a:schemeClr val="tx2"/>
                        </a:solidFill>
                        <a:latin typeface="Lato" panose="020F0502020204030203" pitchFamily="3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Prostokąt 4"/>
          <p:cNvSpPr/>
          <p:nvPr/>
        </p:nvSpPr>
        <p:spPr>
          <a:xfrm>
            <a:off x="12073222" y="3447987"/>
            <a:ext cx="36006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Lato" panose="020F0502020204030203" pitchFamily="34" charset="-18"/>
              </a:rPr>
              <a:t>DISTRIBUTED </a:t>
            </a:r>
            <a:endParaRPr lang="pl-PL" sz="4000" dirty="0">
              <a:solidFill>
                <a:schemeClr val="accent4"/>
              </a:solidFill>
              <a:latin typeface="Lato" panose="020F0502020204030203" pitchFamily="34" charset="-18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1859004" y="8271577"/>
            <a:ext cx="27687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Lato" panose="020F0502020204030203" pitchFamily="34" charset="-18"/>
              </a:rPr>
              <a:t>MODULAR</a:t>
            </a:r>
            <a:endParaRPr lang="pl-PL" sz="4000" dirty="0">
              <a:solidFill>
                <a:schemeClr val="accent1"/>
              </a:solidFill>
              <a:latin typeface="Lato" panose="020F0502020204030203" pitchFamily="34" charset="-18"/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14636630" y="6858000"/>
            <a:ext cx="437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Lato" panose="020F0502020204030203" pitchFamily="34" charset="-18"/>
              </a:rPr>
              <a:t>Distributed Monolith</a:t>
            </a:r>
            <a:endParaRPr lang="pl-PL" b="1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0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>
            <a:off x="12181164" y="6935349"/>
            <a:ext cx="2259803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12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 rot="5400000">
            <a:off x="15916656" y="8518895"/>
            <a:ext cx="1765166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48031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024649" y="483017"/>
            <a:ext cx="1032843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Ecommerce platform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32898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9104413" y="1672156"/>
            <a:ext cx="6210038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dirty="0">
                <a:latin typeface="Lato Light"/>
                <a:cs typeface="Lato Light"/>
              </a:rPr>
              <a:t>Multiple areas 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in</a:t>
            </a:r>
            <a:r>
              <a:rPr lang="pl-PL" sz="3100" dirty="0">
                <a:solidFill>
                  <a:schemeClr val="accent1"/>
                </a:solidFill>
                <a:latin typeface="Lato Light"/>
                <a:cs typeface="Lato Light"/>
              </a:rPr>
              <a:t> 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selling products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07562" y="9752121"/>
            <a:ext cx="3485328" cy="440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pl-PL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NOTIFICATIONS</a:t>
            </a:r>
            <a:endParaRPr lang="en-US" sz="29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829939" y="5866218"/>
            <a:ext cx="4040576" cy="474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DELIVERY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52933" y="9665856"/>
            <a:ext cx="4625857" cy="909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PRODUCT </a:t>
            </a:r>
            <a:b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MANAGEMENT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328524" y="5845136"/>
            <a:ext cx="5425427" cy="474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ORDERS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72744" y="5813450"/>
            <a:ext cx="4706046" cy="474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STORE</a:t>
            </a:r>
          </a:p>
        </p:txBody>
      </p:sp>
      <p:sp>
        <p:nvSpPr>
          <p:cNvPr id="60" name="Shape 2616"/>
          <p:cNvSpPr/>
          <p:nvPr/>
        </p:nvSpPr>
        <p:spPr>
          <a:xfrm>
            <a:off x="11266693" y="8043182"/>
            <a:ext cx="1549086" cy="140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2" name="Shape 2590"/>
          <p:cNvSpPr/>
          <p:nvPr/>
        </p:nvSpPr>
        <p:spPr>
          <a:xfrm>
            <a:off x="5851551" y="7949474"/>
            <a:ext cx="1473492" cy="1473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0" name="Shape 2644"/>
          <p:cNvSpPr/>
          <p:nvPr/>
        </p:nvSpPr>
        <p:spPr>
          <a:xfrm>
            <a:off x="17316817" y="8043182"/>
            <a:ext cx="1066818" cy="146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10574315" y="9734936"/>
            <a:ext cx="2749574" cy="4350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29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ACCOUNTS</a:t>
            </a:r>
          </a:p>
        </p:txBody>
      </p:sp>
      <p:sp>
        <p:nvSpPr>
          <p:cNvPr id="20" name="Shape 2807"/>
          <p:cNvSpPr/>
          <p:nvPr/>
        </p:nvSpPr>
        <p:spPr>
          <a:xfrm>
            <a:off x="5497189" y="4354152"/>
            <a:ext cx="1749219" cy="127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21" name="Shape 2824"/>
          <p:cNvSpPr/>
          <p:nvPr/>
        </p:nvSpPr>
        <p:spPr>
          <a:xfrm>
            <a:off x="11325918" y="4207524"/>
            <a:ext cx="1430637" cy="141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22" name="Group 173"/>
          <p:cNvGrpSpPr/>
          <p:nvPr/>
        </p:nvGrpSpPr>
        <p:grpSpPr>
          <a:xfrm>
            <a:off x="17064977" y="4340724"/>
            <a:ext cx="1570499" cy="1285587"/>
            <a:chOff x="4856163" y="3600451"/>
            <a:chExt cx="358775" cy="293688"/>
          </a:xfrm>
          <a:solidFill>
            <a:schemeClr val="accent4"/>
          </a:solidFill>
        </p:grpSpPr>
        <p:sp>
          <p:nvSpPr>
            <p:cNvPr id="23" name="Freeform 148"/>
            <p:cNvSpPr>
              <a:spLocks noEditPoints="1"/>
            </p:cNvSpPr>
            <p:nvPr/>
          </p:nvSpPr>
          <p:spPr bwMode="auto">
            <a:xfrm>
              <a:off x="5103813" y="3692526"/>
              <a:ext cx="68263" cy="904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19" y="31"/>
                </a:cxn>
                <a:cxn ang="0">
                  <a:pos x="23" y="27"/>
                </a:cxn>
                <a:cxn ang="0">
                  <a:pos x="23" y="21"/>
                </a:cxn>
                <a:cxn ang="0">
                  <a:pos x="22" y="19"/>
                </a:cxn>
                <a:cxn ang="0">
                  <a:pos x="11" y="2"/>
                </a:cxn>
                <a:cxn ang="0">
                  <a:pos x="19" y="27"/>
                </a:cxn>
                <a:cxn ang="0">
                  <a:pos x="4" y="27"/>
                </a:cxn>
                <a:cxn ang="0">
                  <a:pos x="4" y="4"/>
                </a:cxn>
                <a:cxn ang="0">
                  <a:pos x="7" y="4"/>
                </a:cxn>
                <a:cxn ang="0">
                  <a:pos x="19" y="21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23" h="31"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31"/>
                    <a:pt x="23" y="29"/>
                    <a:pt x="23" y="2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2" y="19"/>
                  </a:cubicBezTo>
                  <a:lnTo>
                    <a:pt x="11" y="2"/>
                  </a:lnTo>
                  <a:close/>
                  <a:moveTo>
                    <a:pt x="19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9" y="27"/>
                  </a:ln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" name="Freeform 149"/>
            <p:cNvSpPr>
              <a:spLocks noEditPoints="1"/>
            </p:cNvSpPr>
            <p:nvPr/>
          </p:nvSpPr>
          <p:spPr bwMode="auto">
            <a:xfrm>
              <a:off x="4856163" y="3600451"/>
              <a:ext cx="358775" cy="293688"/>
            </a:xfrm>
            <a:custGeom>
              <a:avLst/>
              <a:gdLst/>
              <a:ahLst/>
              <a:cxnLst>
                <a:cxn ang="0">
                  <a:pos x="121" y="48"/>
                </a:cxn>
                <a:cxn ang="0">
                  <a:pos x="106" y="25"/>
                </a:cxn>
                <a:cxn ang="0">
                  <a:pos x="96" y="20"/>
                </a:cxn>
                <a:cxn ang="0">
                  <a:pos x="81" y="20"/>
                </a:cxn>
                <a:cxn ang="0">
                  <a:pos x="81" y="12"/>
                </a:cxn>
                <a:cxn ang="0">
                  <a:pos x="69" y="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54"/>
                </a:cxn>
                <a:cxn ang="0">
                  <a:pos x="12" y="66"/>
                </a:cxn>
                <a:cxn ang="0">
                  <a:pos x="12" y="77"/>
                </a:cxn>
                <a:cxn ang="0">
                  <a:pos x="23" y="89"/>
                </a:cxn>
                <a:cxn ang="0">
                  <a:pos x="28" y="89"/>
                </a:cxn>
                <a:cxn ang="0">
                  <a:pos x="43" y="100"/>
                </a:cxn>
                <a:cxn ang="0">
                  <a:pos x="57" y="89"/>
                </a:cxn>
                <a:cxn ang="0">
                  <a:pos x="78" y="89"/>
                </a:cxn>
                <a:cxn ang="0">
                  <a:pos x="92" y="100"/>
                </a:cxn>
                <a:cxn ang="0">
                  <a:pos x="107" y="89"/>
                </a:cxn>
                <a:cxn ang="0">
                  <a:pos x="112" y="89"/>
                </a:cxn>
                <a:cxn ang="0">
                  <a:pos x="123" y="77"/>
                </a:cxn>
                <a:cxn ang="0">
                  <a:pos x="123" y="54"/>
                </a:cxn>
                <a:cxn ang="0">
                  <a:pos x="121" y="48"/>
                </a:cxn>
                <a:cxn ang="0">
                  <a:pos x="12" y="58"/>
                </a:cxn>
                <a:cxn ang="0">
                  <a:pos x="8" y="54"/>
                </a:cxn>
                <a:cxn ang="0">
                  <a:pos x="8" y="12"/>
                </a:cxn>
                <a:cxn ang="0">
                  <a:pos x="12" y="8"/>
                </a:cxn>
                <a:cxn ang="0">
                  <a:pos x="69" y="8"/>
                </a:cxn>
                <a:cxn ang="0">
                  <a:pos x="73" y="12"/>
                </a:cxn>
                <a:cxn ang="0">
                  <a:pos x="73" y="54"/>
                </a:cxn>
                <a:cxn ang="0">
                  <a:pos x="69" y="58"/>
                </a:cxn>
                <a:cxn ang="0">
                  <a:pos x="12" y="58"/>
                </a:cxn>
                <a:cxn ang="0">
                  <a:pos x="43" y="93"/>
                </a:cxn>
                <a:cxn ang="0">
                  <a:pos x="35" y="85"/>
                </a:cxn>
                <a:cxn ang="0">
                  <a:pos x="43" y="77"/>
                </a:cxn>
                <a:cxn ang="0">
                  <a:pos x="50" y="85"/>
                </a:cxn>
                <a:cxn ang="0">
                  <a:pos x="43" y="93"/>
                </a:cxn>
                <a:cxn ang="0">
                  <a:pos x="92" y="93"/>
                </a:cxn>
                <a:cxn ang="0">
                  <a:pos x="85" y="85"/>
                </a:cxn>
                <a:cxn ang="0">
                  <a:pos x="92" y="77"/>
                </a:cxn>
                <a:cxn ang="0">
                  <a:pos x="100" y="85"/>
                </a:cxn>
                <a:cxn ang="0">
                  <a:pos x="92" y="93"/>
                </a:cxn>
                <a:cxn ang="0">
                  <a:pos x="115" y="77"/>
                </a:cxn>
                <a:cxn ang="0">
                  <a:pos x="112" y="81"/>
                </a:cxn>
                <a:cxn ang="0">
                  <a:pos x="107" y="81"/>
                </a:cxn>
                <a:cxn ang="0">
                  <a:pos x="92" y="70"/>
                </a:cxn>
                <a:cxn ang="0">
                  <a:pos x="78" y="81"/>
                </a:cxn>
                <a:cxn ang="0">
                  <a:pos x="57" y="81"/>
                </a:cxn>
                <a:cxn ang="0">
                  <a:pos x="43" y="70"/>
                </a:cxn>
                <a:cxn ang="0">
                  <a:pos x="28" y="81"/>
                </a:cxn>
                <a:cxn ang="0">
                  <a:pos x="23" y="81"/>
                </a:cxn>
                <a:cxn ang="0">
                  <a:pos x="20" y="77"/>
                </a:cxn>
                <a:cxn ang="0">
                  <a:pos x="20" y="66"/>
                </a:cxn>
                <a:cxn ang="0">
                  <a:pos x="69" y="66"/>
                </a:cxn>
                <a:cxn ang="0">
                  <a:pos x="81" y="54"/>
                </a:cxn>
                <a:cxn ang="0">
                  <a:pos x="81" y="27"/>
                </a:cxn>
                <a:cxn ang="0">
                  <a:pos x="96" y="27"/>
                </a:cxn>
                <a:cxn ang="0">
                  <a:pos x="99" y="29"/>
                </a:cxn>
                <a:cxn ang="0">
                  <a:pos x="115" y="52"/>
                </a:cxn>
                <a:cxn ang="0">
                  <a:pos x="115" y="54"/>
                </a:cxn>
                <a:cxn ang="0">
                  <a:pos x="115" y="77"/>
                </a:cxn>
                <a:cxn ang="0">
                  <a:pos x="115" y="77"/>
                </a:cxn>
                <a:cxn ang="0">
                  <a:pos x="115" y="77"/>
                </a:cxn>
              </a:cxnLst>
              <a:rect l="0" t="0" r="r" b="b"/>
              <a:pathLst>
                <a:path w="123" h="100">
                  <a:moveTo>
                    <a:pt x="121" y="48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4" y="22"/>
                    <a:pt x="100" y="20"/>
                    <a:pt x="96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6"/>
                    <a:pt x="76" y="0"/>
                    <a:pt x="6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6" y="66"/>
                    <a:pt x="12" y="66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84"/>
                    <a:pt x="17" y="89"/>
                    <a:pt x="23" y="8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0" y="95"/>
                    <a:pt x="35" y="100"/>
                    <a:pt x="43" y="100"/>
                  </a:cubicBezTo>
                  <a:cubicBezTo>
                    <a:pt x="50" y="100"/>
                    <a:pt x="56" y="95"/>
                    <a:pt x="5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95"/>
                    <a:pt x="85" y="100"/>
                    <a:pt x="92" y="100"/>
                  </a:cubicBezTo>
                  <a:cubicBezTo>
                    <a:pt x="100" y="100"/>
                    <a:pt x="106" y="95"/>
                    <a:pt x="107" y="89"/>
                  </a:cubicBezTo>
                  <a:cubicBezTo>
                    <a:pt x="112" y="89"/>
                    <a:pt x="112" y="89"/>
                    <a:pt x="112" y="89"/>
                  </a:cubicBezTo>
                  <a:cubicBezTo>
                    <a:pt x="118" y="89"/>
                    <a:pt x="123" y="84"/>
                    <a:pt x="123" y="77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3" y="52"/>
                    <a:pt x="122" y="50"/>
                    <a:pt x="121" y="48"/>
                  </a:cubicBezTo>
                  <a:close/>
                  <a:moveTo>
                    <a:pt x="12" y="58"/>
                  </a:moveTo>
                  <a:cubicBezTo>
                    <a:pt x="10" y="58"/>
                    <a:pt x="8" y="56"/>
                    <a:pt x="8" y="5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8"/>
                    <a:pt x="73" y="10"/>
                    <a:pt x="73" y="12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6"/>
                    <a:pt x="72" y="58"/>
                    <a:pt x="69" y="58"/>
                  </a:cubicBezTo>
                  <a:lnTo>
                    <a:pt x="12" y="58"/>
                  </a:lnTo>
                  <a:close/>
                  <a:moveTo>
                    <a:pt x="43" y="93"/>
                  </a:moveTo>
                  <a:cubicBezTo>
                    <a:pt x="38" y="93"/>
                    <a:pt x="35" y="89"/>
                    <a:pt x="35" y="85"/>
                  </a:cubicBezTo>
                  <a:cubicBezTo>
                    <a:pt x="35" y="81"/>
                    <a:pt x="38" y="77"/>
                    <a:pt x="43" y="77"/>
                  </a:cubicBezTo>
                  <a:cubicBezTo>
                    <a:pt x="47" y="77"/>
                    <a:pt x="50" y="81"/>
                    <a:pt x="50" y="85"/>
                  </a:cubicBezTo>
                  <a:cubicBezTo>
                    <a:pt x="50" y="89"/>
                    <a:pt x="47" y="93"/>
                    <a:pt x="43" y="93"/>
                  </a:cubicBezTo>
                  <a:close/>
                  <a:moveTo>
                    <a:pt x="92" y="93"/>
                  </a:moveTo>
                  <a:cubicBezTo>
                    <a:pt x="88" y="93"/>
                    <a:pt x="85" y="89"/>
                    <a:pt x="85" y="85"/>
                  </a:cubicBezTo>
                  <a:cubicBezTo>
                    <a:pt x="85" y="81"/>
                    <a:pt x="88" y="77"/>
                    <a:pt x="92" y="77"/>
                  </a:cubicBezTo>
                  <a:cubicBezTo>
                    <a:pt x="97" y="77"/>
                    <a:pt x="100" y="81"/>
                    <a:pt x="100" y="85"/>
                  </a:cubicBezTo>
                  <a:cubicBezTo>
                    <a:pt x="100" y="89"/>
                    <a:pt x="97" y="93"/>
                    <a:pt x="92" y="93"/>
                  </a:cubicBezTo>
                  <a:close/>
                  <a:moveTo>
                    <a:pt x="115" y="77"/>
                  </a:moveTo>
                  <a:cubicBezTo>
                    <a:pt x="115" y="79"/>
                    <a:pt x="114" y="81"/>
                    <a:pt x="112" y="81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6" y="74"/>
                    <a:pt x="100" y="70"/>
                    <a:pt x="92" y="70"/>
                  </a:cubicBezTo>
                  <a:cubicBezTo>
                    <a:pt x="85" y="70"/>
                    <a:pt x="79" y="74"/>
                    <a:pt x="78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6" y="74"/>
                    <a:pt x="50" y="70"/>
                    <a:pt x="43" y="70"/>
                  </a:cubicBezTo>
                  <a:cubicBezTo>
                    <a:pt x="35" y="70"/>
                    <a:pt x="30" y="74"/>
                    <a:pt x="28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1"/>
                    <a:pt x="20" y="79"/>
                    <a:pt x="20" y="77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6" y="66"/>
                    <a:pt x="81" y="61"/>
                    <a:pt x="81" y="54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8" y="27"/>
                    <a:pt x="99" y="28"/>
                    <a:pt x="99" y="29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3"/>
                    <a:pt x="115" y="53"/>
                    <a:pt x="115" y="54"/>
                  </a:cubicBezTo>
                  <a:lnTo>
                    <a:pt x="115" y="77"/>
                  </a:lnTo>
                  <a:close/>
                  <a:moveTo>
                    <a:pt x="115" y="77"/>
                  </a:moveTo>
                  <a:cubicBezTo>
                    <a:pt x="115" y="77"/>
                    <a:pt x="115" y="77"/>
                    <a:pt x="115" y="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9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9" grpId="0"/>
      <p:bldP spid="52" grpId="0"/>
      <p:bldP spid="55" grpId="0"/>
      <p:bldP spid="60" grpId="0" animBg="1"/>
      <p:bldP spid="62" grpId="0" animBg="1"/>
      <p:bldP spid="70" grpId="0" animBg="1"/>
      <p:bldP spid="17" grpId="0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rostokąt 139"/>
          <p:cNvSpPr/>
          <p:nvPr/>
        </p:nvSpPr>
        <p:spPr>
          <a:xfrm>
            <a:off x="13709297" y="9037454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254" name="Prostokąt 253"/>
          <p:cNvSpPr/>
          <p:nvPr/>
        </p:nvSpPr>
        <p:spPr>
          <a:xfrm>
            <a:off x="134839" y="3535680"/>
            <a:ext cx="10424160" cy="983488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cxnSp>
        <p:nvCxnSpPr>
          <p:cNvPr id="220" name="Łącznik prosty ze strzałką 219"/>
          <p:cNvCxnSpPr/>
          <p:nvPr/>
        </p:nvCxnSpPr>
        <p:spPr>
          <a:xfrm flipV="1">
            <a:off x="1631748" y="5215712"/>
            <a:ext cx="1245146" cy="1234087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Łącznik prosty ze strzałką 7"/>
          <p:cNvCxnSpPr>
            <a:stCxn id="203" idx="3"/>
            <a:endCxn id="206" idx="1"/>
          </p:cNvCxnSpPr>
          <p:nvPr/>
        </p:nvCxnSpPr>
        <p:spPr>
          <a:xfrm>
            <a:off x="4262942" y="9842420"/>
            <a:ext cx="1849539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6" name="Łącznik prosty ze strzałką 265"/>
          <p:cNvCxnSpPr>
            <a:endCxn id="205" idx="1"/>
          </p:cNvCxnSpPr>
          <p:nvPr/>
        </p:nvCxnSpPr>
        <p:spPr>
          <a:xfrm>
            <a:off x="4226227" y="9810148"/>
            <a:ext cx="1845295" cy="157381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632888" y="483017"/>
            <a:ext cx="1620318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Splitting Monolith by distribution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48175" y="1634834"/>
            <a:ext cx="7647933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Most common</a:t>
            </a:r>
            <a:r>
              <a:rPr lang="en-US" sz="3100" dirty="0">
                <a:latin typeface="Lato Light"/>
                <a:cs typeface="Lato Light"/>
              </a:rPr>
              <a:t> transition to </a:t>
            </a:r>
            <a:r>
              <a:rPr lang="en-US" sz="3100" dirty="0" err="1">
                <a:latin typeface="Lato Light"/>
                <a:cs typeface="Lato Light"/>
              </a:rPr>
              <a:t>microservices</a:t>
            </a:r>
            <a:endParaRPr lang="en-US" sz="3100" dirty="0">
              <a:latin typeface="Lato Light"/>
              <a:cs typeface="Lato Light"/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2781328" y="4837652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0" name="Prostokąt 199"/>
          <p:cNvSpPr/>
          <p:nvPr/>
        </p:nvSpPr>
        <p:spPr>
          <a:xfrm>
            <a:off x="2781330" y="6460901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1" name="Prostokąt 200"/>
          <p:cNvSpPr/>
          <p:nvPr/>
        </p:nvSpPr>
        <p:spPr>
          <a:xfrm>
            <a:off x="755598" y="6465346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2" name="Prostokąt 201"/>
          <p:cNvSpPr/>
          <p:nvPr/>
        </p:nvSpPr>
        <p:spPr>
          <a:xfrm>
            <a:off x="2781329" y="10929723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3" name="Prostokąt 202"/>
          <p:cNvSpPr/>
          <p:nvPr/>
        </p:nvSpPr>
        <p:spPr>
          <a:xfrm>
            <a:off x="2781331" y="9387671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4" name="Prostokąt 203"/>
          <p:cNvSpPr/>
          <p:nvPr/>
        </p:nvSpPr>
        <p:spPr>
          <a:xfrm>
            <a:off x="755598" y="9387671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5" name="Prostokąt 204"/>
          <p:cNvSpPr/>
          <p:nvPr/>
        </p:nvSpPr>
        <p:spPr>
          <a:xfrm>
            <a:off x="6071522" y="10929216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6" name="Prostokąt 205"/>
          <p:cNvSpPr/>
          <p:nvPr/>
        </p:nvSpPr>
        <p:spPr>
          <a:xfrm>
            <a:off x="6112481" y="9387671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07" name="Prostokąt 206"/>
          <p:cNvSpPr/>
          <p:nvPr/>
        </p:nvSpPr>
        <p:spPr>
          <a:xfrm>
            <a:off x="8239331" y="9390191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11" name="Prostokąt 210"/>
          <p:cNvSpPr/>
          <p:nvPr/>
        </p:nvSpPr>
        <p:spPr>
          <a:xfrm>
            <a:off x="6112481" y="4837652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12" name="Prostokąt 211"/>
          <p:cNvSpPr/>
          <p:nvPr/>
        </p:nvSpPr>
        <p:spPr>
          <a:xfrm>
            <a:off x="8239331" y="6418406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13" name="Prostokąt 212"/>
          <p:cNvSpPr/>
          <p:nvPr/>
        </p:nvSpPr>
        <p:spPr>
          <a:xfrm>
            <a:off x="6110921" y="6449799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4" name="Schemat blokowy: dysk magnetyczny 3"/>
          <p:cNvSpPr/>
          <p:nvPr/>
        </p:nvSpPr>
        <p:spPr>
          <a:xfrm>
            <a:off x="4438313" y="7415213"/>
            <a:ext cx="1559175" cy="192549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All </a:t>
            </a:r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in one DB</a:t>
            </a:r>
            <a:endParaRPr lang="pl-PL" sz="2400" dirty="0">
              <a:latin typeface="Lato" panose="020F0502020204030203" pitchFamily="34" charset="-18"/>
            </a:endParaRPr>
          </a:p>
        </p:txBody>
      </p:sp>
      <p:cxnSp>
        <p:nvCxnSpPr>
          <p:cNvPr id="214" name="Łącznik prosty ze strzałką 213"/>
          <p:cNvCxnSpPr>
            <a:stCxn id="213" idx="2"/>
            <a:endCxn id="206" idx="0"/>
          </p:cNvCxnSpPr>
          <p:nvPr/>
        </p:nvCxnSpPr>
        <p:spPr>
          <a:xfrm>
            <a:off x="6851727" y="7359296"/>
            <a:ext cx="1560" cy="202837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5" name="Łącznik prosty ze strzałką 214"/>
          <p:cNvCxnSpPr>
            <a:stCxn id="3" idx="3"/>
            <a:endCxn id="211" idx="1"/>
          </p:cNvCxnSpPr>
          <p:nvPr/>
        </p:nvCxnSpPr>
        <p:spPr>
          <a:xfrm>
            <a:off x="4262939" y="5292401"/>
            <a:ext cx="1849542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Łącznik prosty ze strzałką 215"/>
          <p:cNvCxnSpPr/>
          <p:nvPr/>
        </p:nvCxnSpPr>
        <p:spPr>
          <a:xfrm flipH="1">
            <a:off x="4262939" y="6892301"/>
            <a:ext cx="1847982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Łącznik prosty ze strzałką 216"/>
          <p:cNvCxnSpPr>
            <a:stCxn id="202" idx="3"/>
            <a:endCxn id="205" idx="1"/>
          </p:cNvCxnSpPr>
          <p:nvPr/>
        </p:nvCxnSpPr>
        <p:spPr>
          <a:xfrm flipV="1">
            <a:off x="4262940" y="11383965"/>
            <a:ext cx="1808582" cy="50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Łącznik prosty ze strzałką 218"/>
          <p:cNvCxnSpPr>
            <a:endCxn id="202" idx="1"/>
          </p:cNvCxnSpPr>
          <p:nvPr/>
        </p:nvCxnSpPr>
        <p:spPr>
          <a:xfrm>
            <a:off x="1631748" y="10336660"/>
            <a:ext cx="1149581" cy="104781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Łącznik zakrzywiony 223"/>
          <p:cNvCxnSpPr>
            <a:stCxn id="207" idx="2"/>
            <a:endCxn id="202" idx="2"/>
          </p:cNvCxnSpPr>
          <p:nvPr/>
        </p:nvCxnSpPr>
        <p:spPr>
          <a:xfrm rot="5400000">
            <a:off x="5481370" y="8340453"/>
            <a:ext cx="1539532" cy="5458002"/>
          </a:xfrm>
          <a:prstGeom prst="curvedConnector3">
            <a:avLst>
              <a:gd name="adj1" fmla="val 129368"/>
            </a:avLst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Łącznik prosty ze strzałką 242"/>
          <p:cNvCxnSpPr>
            <a:stCxn id="211" idx="2"/>
            <a:endCxn id="213" idx="0"/>
          </p:cNvCxnSpPr>
          <p:nvPr/>
        </p:nvCxnSpPr>
        <p:spPr>
          <a:xfrm flipH="1">
            <a:off x="6851727" y="5747149"/>
            <a:ext cx="1560" cy="70265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8" name="Łącznik prosty ze strzałką 247"/>
          <p:cNvCxnSpPr>
            <a:stCxn id="211" idx="3"/>
            <a:endCxn id="212" idx="0"/>
          </p:cNvCxnSpPr>
          <p:nvPr/>
        </p:nvCxnSpPr>
        <p:spPr>
          <a:xfrm>
            <a:off x="7594092" y="5292401"/>
            <a:ext cx="1386045" cy="112600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1" name="Łącznik prosty ze strzałką 250"/>
          <p:cNvCxnSpPr/>
          <p:nvPr/>
        </p:nvCxnSpPr>
        <p:spPr>
          <a:xfrm flipV="1">
            <a:off x="3646959" y="7388382"/>
            <a:ext cx="1" cy="1938098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6" name="Łącznik prosty ze strzałką 255"/>
          <p:cNvCxnSpPr>
            <a:stCxn id="206" idx="3"/>
            <a:endCxn id="207" idx="1"/>
          </p:cNvCxnSpPr>
          <p:nvPr/>
        </p:nvCxnSpPr>
        <p:spPr>
          <a:xfrm>
            <a:off x="7594092" y="9842420"/>
            <a:ext cx="645239" cy="252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Łącznik prosty ze strzałką 258"/>
          <p:cNvCxnSpPr/>
          <p:nvPr/>
        </p:nvCxnSpPr>
        <p:spPr>
          <a:xfrm flipV="1">
            <a:off x="1652019" y="7376800"/>
            <a:ext cx="1" cy="2013391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Łącznik prosty ze strzałką 259"/>
          <p:cNvCxnSpPr/>
          <p:nvPr/>
        </p:nvCxnSpPr>
        <p:spPr>
          <a:xfrm flipH="1">
            <a:off x="3265880" y="7388381"/>
            <a:ext cx="1" cy="199929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3" name="Łącznik prosty ze strzałką 262"/>
          <p:cNvCxnSpPr/>
          <p:nvPr/>
        </p:nvCxnSpPr>
        <p:spPr>
          <a:xfrm flipH="1">
            <a:off x="7324559" y="7370398"/>
            <a:ext cx="1871549" cy="200723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owolny kształt 12"/>
          <p:cNvSpPr/>
          <p:nvPr/>
        </p:nvSpPr>
        <p:spPr>
          <a:xfrm>
            <a:off x="1179009" y="4217551"/>
            <a:ext cx="8085775" cy="2246084"/>
          </a:xfrm>
          <a:custGeom>
            <a:avLst/>
            <a:gdLst>
              <a:gd name="connsiteX0" fmla="*/ 288915 w 9680339"/>
              <a:gd name="connsiteY0" fmla="*/ 2744031 h 2761616"/>
              <a:gd name="connsiteX1" fmla="*/ 499931 w 9680339"/>
              <a:gd name="connsiteY1" fmla="*/ 1038324 h 2761616"/>
              <a:gd name="connsiteX2" fmla="*/ 4913669 w 9680339"/>
              <a:gd name="connsiteY2" fmla="*/ 831 h 2761616"/>
              <a:gd name="connsiteX3" fmla="*/ 9309823 w 9680339"/>
              <a:gd name="connsiteY3" fmla="*/ 1196585 h 2761616"/>
              <a:gd name="connsiteX4" fmla="*/ 9468085 w 9680339"/>
              <a:gd name="connsiteY4" fmla="*/ 2761616 h 2761616"/>
              <a:gd name="connsiteX0" fmla="*/ 288915 w 9722513"/>
              <a:gd name="connsiteY0" fmla="*/ 2744031 h 2883536"/>
              <a:gd name="connsiteX1" fmla="*/ 499931 w 9722513"/>
              <a:gd name="connsiteY1" fmla="*/ 1038324 h 2883536"/>
              <a:gd name="connsiteX2" fmla="*/ 4913669 w 9722513"/>
              <a:gd name="connsiteY2" fmla="*/ 831 h 2883536"/>
              <a:gd name="connsiteX3" fmla="*/ 9309823 w 9722513"/>
              <a:gd name="connsiteY3" fmla="*/ 1196585 h 2883536"/>
              <a:gd name="connsiteX4" fmla="*/ 9569685 w 9722513"/>
              <a:gd name="connsiteY4" fmla="*/ 2883536 h 2883536"/>
              <a:gd name="connsiteX0" fmla="*/ 288915 w 9770929"/>
              <a:gd name="connsiteY0" fmla="*/ 2744031 h 2744031"/>
              <a:gd name="connsiteX1" fmla="*/ 499931 w 9770929"/>
              <a:gd name="connsiteY1" fmla="*/ 1038324 h 2744031"/>
              <a:gd name="connsiteX2" fmla="*/ 4913669 w 9770929"/>
              <a:gd name="connsiteY2" fmla="*/ 831 h 2744031"/>
              <a:gd name="connsiteX3" fmla="*/ 9309823 w 9770929"/>
              <a:gd name="connsiteY3" fmla="*/ 1196585 h 2744031"/>
              <a:gd name="connsiteX4" fmla="*/ 9671285 w 9770929"/>
              <a:gd name="connsiteY4" fmla="*/ 2720976 h 274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0929" h="2744031">
                <a:moveTo>
                  <a:pt x="288915" y="2744031"/>
                </a:moveTo>
                <a:cubicBezTo>
                  <a:pt x="9027" y="2119777"/>
                  <a:pt x="-270861" y="1495524"/>
                  <a:pt x="499931" y="1038324"/>
                </a:cubicBezTo>
                <a:cubicBezTo>
                  <a:pt x="1270723" y="581124"/>
                  <a:pt x="3445354" y="-25546"/>
                  <a:pt x="4913669" y="831"/>
                </a:cubicBezTo>
                <a:cubicBezTo>
                  <a:pt x="6381984" y="27208"/>
                  <a:pt x="8516887" y="743228"/>
                  <a:pt x="9309823" y="1196585"/>
                </a:cubicBezTo>
                <a:cubicBezTo>
                  <a:pt x="10102759" y="1649942"/>
                  <a:pt x="9621462" y="2442553"/>
                  <a:pt x="9671285" y="2720976"/>
                </a:cubicBezTo>
              </a:path>
            </a:pathLst>
          </a:custGeom>
          <a:noFill/>
          <a:ln w="635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latin typeface="Lato" panose="020F0502020204030203" pitchFamily="34" charset="-18"/>
            </a:endParaRPr>
          </a:p>
        </p:txBody>
      </p:sp>
      <p:sp>
        <p:nvSpPr>
          <p:cNvPr id="45" name="Arrow: Right 2">
            <a:extLst>
              <a:ext uri="{FF2B5EF4-FFF2-40B4-BE49-F238E27FC236}">
                <a16:creationId xmlns:a16="http://schemas.microsoft.com/office/drawing/2014/main" id="{E5ADBB68-F6EE-4514-A5D3-8B145237040F}"/>
              </a:ext>
            </a:extLst>
          </p:cNvPr>
          <p:cNvSpPr/>
          <p:nvPr/>
        </p:nvSpPr>
        <p:spPr>
          <a:xfrm>
            <a:off x="11047788" y="8137679"/>
            <a:ext cx="2259803" cy="4916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97" name="Prostokąt 96"/>
          <p:cNvSpPr/>
          <p:nvPr/>
        </p:nvSpPr>
        <p:spPr>
          <a:xfrm>
            <a:off x="16300944" y="11654967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8" name="Prostokąt 97"/>
          <p:cNvSpPr/>
          <p:nvPr/>
        </p:nvSpPr>
        <p:spPr>
          <a:xfrm>
            <a:off x="16300944" y="9846030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99" name="Prostokąt 98"/>
          <p:cNvSpPr/>
          <p:nvPr/>
        </p:nvSpPr>
        <p:spPr>
          <a:xfrm>
            <a:off x="14172345" y="9846030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2" name="pole tekstowe 31"/>
          <p:cNvSpPr txBox="1"/>
          <p:nvPr/>
        </p:nvSpPr>
        <p:spPr>
          <a:xfrm>
            <a:off x="9190218" y="3714905"/>
            <a:ext cx="1667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Lato" panose="020F0502020204030203" pitchFamily="34" charset="-18"/>
              </a:rPr>
              <a:t>App</a:t>
            </a:r>
            <a:endParaRPr lang="pl-PL" sz="48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cxnSp>
        <p:nvCxnSpPr>
          <p:cNvPr id="123" name="Łącznik prosty ze strzałką 122"/>
          <p:cNvCxnSpPr/>
          <p:nvPr/>
        </p:nvCxnSpPr>
        <p:spPr>
          <a:xfrm>
            <a:off x="2246892" y="6924446"/>
            <a:ext cx="522395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Łącznik prosty ze strzałką 128"/>
          <p:cNvCxnSpPr>
            <a:stCxn id="202" idx="0"/>
          </p:cNvCxnSpPr>
          <p:nvPr/>
        </p:nvCxnSpPr>
        <p:spPr>
          <a:xfrm flipV="1">
            <a:off x="3522135" y="10344133"/>
            <a:ext cx="10196" cy="58559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Łącznik prosty ze strzałką 137"/>
          <p:cNvCxnSpPr/>
          <p:nvPr/>
        </p:nvCxnSpPr>
        <p:spPr>
          <a:xfrm flipV="1">
            <a:off x="6851726" y="10282887"/>
            <a:ext cx="0" cy="663636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Schemat blokowy: dysk magnetyczny 144"/>
          <p:cNvSpPr/>
          <p:nvPr/>
        </p:nvSpPr>
        <p:spPr>
          <a:xfrm>
            <a:off x="14032436" y="11492339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2-Func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1" name="Prostokąt 160"/>
          <p:cNvSpPr/>
          <p:nvPr/>
        </p:nvSpPr>
        <p:spPr>
          <a:xfrm>
            <a:off x="19632577" y="9037454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62" name="Prostokąt 161"/>
          <p:cNvSpPr/>
          <p:nvPr/>
        </p:nvSpPr>
        <p:spPr>
          <a:xfrm>
            <a:off x="22224224" y="11654967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3" name="Prostokąt 162"/>
          <p:cNvSpPr/>
          <p:nvPr/>
        </p:nvSpPr>
        <p:spPr>
          <a:xfrm>
            <a:off x="22224224" y="9846030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4" name="Prostokąt 163"/>
          <p:cNvSpPr/>
          <p:nvPr/>
        </p:nvSpPr>
        <p:spPr>
          <a:xfrm>
            <a:off x="20095625" y="9846030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5" name="Schemat blokowy: dysk magnetyczny 164"/>
          <p:cNvSpPr/>
          <p:nvPr/>
        </p:nvSpPr>
        <p:spPr>
          <a:xfrm>
            <a:off x="19955716" y="11492339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2-Func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6" name="Prostokąt 165"/>
          <p:cNvSpPr/>
          <p:nvPr/>
        </p:nvSpPr>
        <p:spPr>
          <a:xfrm>
            <a:off x="13709297" y="3512061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67" name="Prostokąt 166"/>
          <p:cNvSpPr/>
          <p:nvPr/>
        </p:nvSpPr>
        <p:spPr>
          <a:xfrm>
            <a:off x="16300944" y="6129574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8" name="Prostokąt 167"/>
          <p:cNvSpPr/>
          <p:nvPr/>
        </p:nvSpPr>
        <p:spPr>
          <a:xfrm>
            <a:off x="16300944" y="4320637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69" name="Prostokąt 168"/>
          <p:cNvSpPr/>
          <p:nvPr/>
        </p:nvSpPr>
        <p:spPr>
          <a:xfrm>
            <a:off x="14172345" y="4320637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0" name="Schemat blokowy: dysk magnetyczny 169"/>
          <p:cNvSpPr/>
          <p:nvPr/>
        </p:nvSpPr>
        <p:spPr>
          <a:xfrm>
            <a:off x="14032436" y="5966946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3-Func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1" name="Prostokąt 170"/>
          <p:cNvSpPr/>
          <p:nvPr/>
        </p:nvSpPr>
        <p:spPr>
          <a:xfrm>
            <a:off x="19632577" y="3512061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72" name="Prostokąt 171"/>
          <p:cNvSpPr/>
          <p:nvPr/>
        </p:nvSpPr>
        <p:spPr>
          <a:xfrm>
            <a:off x="22224224" y="6129574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3" name="Prostokąt 172"/>
          <p:cNvSpPr/>
          <p:nvPr/>
        </p:nvSpPr>
        <p:spPr>
          <a:xfrm>
            <a:off x="22224224" y="4320637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4" name="Prostokąt 173"/>
          <p:cNvSpPr/>
          <p:nvPr/>
        </p:nvSpPr>
        <p:spPr>
          <a:xfrm>
            <a:off x="20095625" y="4320637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175" name="Schemat blokowy: dysk magnetyczny 174"/>
          <p:cNvSpPr/>
          <p:nvPr/>
        </p:nvSpPr>
        <p:spPr>
          <a:xfrm>
            <a:off x="19955716" y="5966946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3-Func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62" name="pole tekstowe 61"/>
          <p:cNvSpPr txBox="1"/>
          <p:nvPr/>
        </p:nvSpPr>
        <p:spPr>
          <a:xfrm>
            <a:off x="13728948" y="3535680"/>
            <a:ext cx="236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1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3" name="pole tekstowe 62"/>
          <p:cNvSpPr txBox="1"/>
          <p:nvPr/>
        </p:nvSpPr>
        <p:spPr>
          <a:xfrm>
            <a:off x="22040284" y="3525308"/>
            <a:ext cx="187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2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4" name="pole tekstowe 63"/>
          <p:cNvSpPr txBox="1"/>
          <p:nvPr/>
        </p:nvSpPr>
        <p:spPr>
          <a:xfrm>
            <a:off x="13746664" y="9085243"/>
            <a:ext cx="236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3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65" name="pole tekstowe 64"/>
          <p:cNvSpPr txBox="1"/>
          <p:nvPr/>
        </p:nvSpPr>
        <p:spPr>
          <a:xfrm>
            <a:off x="22040284" y="9034323"/>
            <a:ext cx="3021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4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cxnSp>
        <p:nvCxnSpPr>
          <p:cNvPr id="67" name="Łącznik prosty ze strzałką 66"/>
          <p:cNvCxnSpPr>
            <a:endCxn id="167" idx="0"/>
          </p:cNvCxnSpPr>
          <p:nvPr/>
        </p:nvCxnSpPr>
        <p:spPr>
          <a:xfrm>
            <a:off x="17041749" y="5230134"/>
            <a:ext cx="1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Łącznik prosty ze strzałką 78"/>
          <p:cNvCxnSpPr>
            <a:endCxn id="169" idx="3"/>
          </p:cNvCxnSpPr>
          <p:nvPr/>
        </p:nvCxnSpPr>
        <p:spPr>
          <a:xfrm flipH="1">
            <a:off x="15653956" y="4769279"/>
            <a:ext cx="646989" cy="610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Łącznik prosty ze strzałką 80"/>
          <p:cNvCxnSpPr/>
          <p:nvPr/>
        </p:nvCxnSpPr>
        <p:spPr>
          <a:xfrm flipH="1">
            <a:off x="21579638" y="4785250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Łącznik prosty ze strzałką 85"/>
          <p:cNvCxnSpPr/>
          <p:nvPr/>
        </p:nvCxnSpPr>
        <p:spPr>
          <a:xfrm>
            <a:off x="22965029" y="5215712"/>
            <a:ext cx="0" cy="88276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Łącznik prosty ze strzałką 99"/>
          <p:cNvCxnSpPr>
            <a:stCxn id="162" idx="0"/>
          </p:cNvCxnSpPr>
          <p:nvPr/>
        </p:nvCxnSpPr>
        <p:spPr>
          <a:xfrm flipV="1">
            <a:off x="22965030" y="10755527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Łącznik prosty ze strzałką 100"/>
          <p:cNvCxnSpPr/>
          <p:nvPr/>
        </p:nvCxnSpPr>
        <p:spPr>
          <a:xfrm flipH="1">
            <a:off x="21579638" y="10282887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Łącznik prosty ze strzałką 102"/>
          <p:cNvCxnSpPr/>
          <p:nvPr/>
        </p:nvCxnSpPr>
        <p:spPr>
          <a:xfrm flipV="1">
            <a:off x="17041750" y="10755527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Łącznik prosty ze strzałką 108"/>
          <p:cNvCxnSpPr>
            <a:endCxn id="98" idx="1"/>
          </p:cNvCxnSpPr>
          <p:nvPr/>
        </p:nvCxnSpPr>
        <p:spPr>
          <a:xfrm>
            <a:off x="15653956" y="10300779"/>
            <a:ext cx="646988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Łącznik prosty ze strzałką 125"/>
          <p:cNvCxnSpPr/>
          <p:nvPr/>
        </p:nvCxnSpPr>
        <p:spPr>
          <a:xfrm>
            <a:off x="2144655" y="9862012"/>
            <a:ext cx="645239" cy="252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1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45" grpId="0" animBg="1"/>
      <p:bldP spid="97" grpId="0" animBg="1"/>
      <p:bldP spid="98" grpId="0" animBg="1"/>
      <p:bldP spid="99" grpId="0" animBg="1"/>
      <p:bldP spid="145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62" grpId="0"/>
      <p:bldP spid="63" grpId="0"/>
      <p:bldP spid="64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1"/>
          <p:cNvSpPr txBox="1"/>
          <p:nvPr/>
        </p:nvSpPr>
        <p:spPr>
          <a:xfrm>
            <a:off x="1632888" y="483017"/>
            <a:ext cx="15831285" cy="280074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Monolith </a:t>
            </a:r>
            <a:r>
              <a:rPr lang="en-U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splitted</a:t>
            </a:r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by distribution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38984" y="2470667"/>
            <a:ext cx="1553038" cy="914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39" tIns="45672" rIns="91339" bIns="45672" rtlCol="0" anchor="ctr"/>
          <a:lstStyle/>
          <a:p>
            <a:endParaRPr lang="en-US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04" name="Subtitle 2"/>
          <p:cNvSpPr txBox="1">
            <a:spLocks/>
          </p:cNvSpPr>
          <p:nvPr/>
        </p:nvSpPr>
        <p:spPr>
          <a:xfrm>
            <a:off x="1548175" y="1634834"/>
            <a:ext cx="5280297" cy="792078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100" dirty="0" err="1">
                <a:solidFill>
                  <a:schemeClr val="accent1"/>
                </a:solidFill>
                <a:latin typeface="Lato Light"/>
                <a:cs typeface="Lato Light"/>
              </a:rPr>
              <a:t>Microservices</a:t>
            </a:r>
            <a:r>
              <a:rPr lang="en-US" sz="3100" dirty="0">
                <a:solidFill>
                  <a:schemeClr val="accent1"/>
                </a:solidFill>
                <a:latin typeface="Lato Light"/>
                <a:cs typeface="Lato Light"/>
              </a:rPr>
              <a:t> fitness </a:t>
            </a:r>
            <a:r>
              <a:rPr lang="en-US" sz="3100" dirty="0">
                <a:latin typeface="Lato Light"/>
                <a:cs typeface="Lato Light"/>
              </a:rPr>
              <a:t>check</a:t>
            </a:r>
          </a:p>
        </p:txBody>
      </p:sp>
      <p:sp>
        <p:nvSpPr>
          <p:cNvPr id="16" name="Oval 53"/>
          <p:cNvSpPr>
            <a:spLocks noChangeAspect="1"/>
          </p:cNvSpPr>
          <p:nvPr/>
        </p:nvSpPr>
        <p:spPr>
          <a:xfrm>
            <a:off x="1711325" y="9274143"/>
            <a:ext cx="1027094" cy="102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3</a:t>
            </a:r>
            <a:endParaRPr lang="bg-BG" dirty="0"/>
          </a:p>
        </p:txBody>
      </p:sp>
      <p:sp>
        <p:nvSpPr>
          <p:cNvPr id="17" name="TextBox 39"/>
          <p:cNvSpPr txBox="1"/>
          <p:nvPr/>
        </p:nvSpPr>
        <p:spPr>
          <a:xfrm>
            <a:off x="3051966" y="4460178"/>
            <a:ext cx="5438891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TRANSACTION INSIDE SERVICE</a:t>
            </a:r>
          </a:p>
        </p:txBody>
      </p:sp>
      <p:sp>
        <p:nvSpPr>
          <p:cNvPr id="18" name="TextBox 41"/>
          <p:cNvSpPr txBox="1"/>
          <p:nvPr/>
        </p:nvSpPr>
        <p:spPr>
          <a:xfrm>
            <a:off x="3051966" y="9526212"/>
            <a:ext cx="517641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BUSINESS FOCUSED SERVICES</a:t>
            </a:r>
          </a:p>
        </p:txBody>
      </p:sp>
      <p:sp>
        <p:nvSpPr>
          <p:cNvPr id="19" name="TextBox 50"/>
          <p:cNvSpPr txBox="1"/>
          <p:nvPr/>
        </p:nvSpPr>
        <p:spPr>
          <a:xfrm>
            <a:off x="3051966" y="7187360"/>
            <a:ext cx="453630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SINGLE DATA OWNERSHIP</a:t>
            </a:r>
          </a:p>
        </p:txBody>
      </p:sp>
      <p:sp>
        <p:nvSpPr>
          <p:cNvPr id="20" name="Oval 54"/>
          <p:cNvSpPr>
            <a:spLocks noChangeAspect="1"/>
          </p:cNvSpPr>
          <p:nvPr/>
        </p:nvSpPr>
        <p:spPr>
          <a:xfrm>
            <a:off x="1711325" y="6971917"/>
            <a:ext cx="1027094" cy="102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2</a:t>
            </a:r>
            <a:endParaRPr lang="bg-BG" dirty="0"/>
          </a:p>
        </p:txBody>
      </p:sp>
      <p:sp>
        <p:nvSpPr>
          <p:cNvPr id="21" name="Oval 56"/>
          <p:cNvSpPr>
            <a:spLocks noChangeAspect="1"/>
          </p:cNvSpPr>
          <p:nvPr/>
        </p:nvSpPr>
        <p:spPr>
          <a:xfrm>
            <a:off x="1711325" y="4309547"/>
            <a:ext cx="1027094" cy="102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pl-PL" dirty="0"/>
              <a:t>1</a:t>
            </a:r>
            <a:endParaRPr lang="bg-BG" dirty="0"/>
          </a:p>
        </p:txBody>
      </p:sp>
      <p:sp>
        <p:nvSpPr>
          <p:cNvPr id="13" name="Prostokąt 12"/>
          <p:cNvSpPr/>
          <p:nvPr/>
        </p:nvSpPr>
        <p:spPr>
          <a:xfrm>
            <a:off x="12509147" y="8428888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15100794" y="11046401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2" name="Prostokąt 21"/>
          <p:cNvSpPr/>
          <p:nvPr/>
        </p:nvSpPr>
        <p:spPr>
          <a:xfrm>
            <a:off x="15100794" y="9237464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3" name="Prostokąt 22"/>
          <p:cNvSpPr/>
          <p:nvPr/>
        </p:nvSpPr>
        <p:spPr>
          <a:xfrm>
            <a:off x="12972195" y="9237464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4" name="Schemat blokowy: dysk magnetyczny 23"/>
          <p:cNvSpPr/>
          <p:nvPr/>
        </p:nvSpPr>
        <p:spPr>
          <a:xfrm>
            <a:off x="12832286" y="10883773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2-Func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5" name="Prostokąt 24"/>
          <p:cNvSpPr/>
          <p:nvPr/>
        </p:nvSpPr>
        <p:spPr>
          <a:xfrm>
            <a:off x="18432427" y="8428888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26" name="Prostokąt 25"/>
          <p:cNvSpPr/>
          <p:nvPr/>
        </p:nvSpPr>
        <p:spPr>
          <a:xfrm>
            <a:off x="21024074" y="11046401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7" name="Prostokąt 26"/>
          <p:cNvSpPr/>
          <p:nvPr/>
        </p:nvSpPr>
        <p:spPr>
          <a:xfrm>
            <a:off x="21024074" y="9237464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8" name="Prostokąt 27"/>
          <p:cNvSpPr/>
          <p:nvPr/>
        </p:nvSpPr>
        <p:spPr>
          <a:xfrm>
            <a:off x="18895475" y="9237464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29" name="Schemat blokowy: dysk magnetyczny 28"/>
          <p:cNvSpPr/>
          <p:nvPr/>
        </p:nvSpPr>
        <p:spPr>
          <a:xfrm>
            <a:off x="18755566" y="10883773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2-Func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0" name="Prostokąt 29"/>
          <p:cNvSpPr/>
          <p:nvPr/>
        </p:nvSpPr>
        <p:spPr>
          <a:xfrm>
            <a:off x="12509147" y="2903495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31" name="Prostokąt 30"/>
          <p:cNvSpPr/>
          <p:nvPr/>
        </p:nvSpPr>
        <p:spPr>
          <a:xfrm>
            <a:off x="15100794" y="5521008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2" name="Prostokąt 31"/>
          <p:cNvSpPr/>
          <p:nvPr/>
        </p:nvSpPr>
        <p:spPr>
          <a:xfrm>
            <a:off x="15100794" y="3712071"/>
            <a:ext cx="1481611" cy="909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Delivery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3" name="Prostokąt 32"/>
          <p:cNvSpPr/>
          <p:nvPr/>
        </p:nvSpPr>
        <p:spPr>
          <a:xfrm>
            <a:off x="12972195" y="3712071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4" name="Schemat blokowy: dysk magnetyczny 33"/>
          <p:cNvSpPr/>
          <p:nvPr/>
        </p:nvSpPr>
        <p:spPr>
          <a:xfrm>
            <a:off x="12832286" y="5358380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3-Func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5" name="Prostokąt 34"/>
          <p:cNvSpPr/>
          <p:nvPr/>
        </p:nvSpPr>
        <p:spPr>
          <a:xfrm>
            <a:off x="18432427" y="2903495"/>
            <a:ext cx="4307504" cy="4064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atin typeface="Lato" panose="020F0502020204030203" pitchFamily="34" charset="-18"/>
            </a:endParaRPr>
          </a:p>
        </p:txBody>
      </p:sp>
      <p:sp>
        <p:nvSpPr>
          <p:cNvPr id="36" name="Prostokąt 35"/>
          <p:cNvSpPr/>
          <p:nvPr/>
        </p:nvSpPr>
        <p:spPr>
          <a:xfrm>
            <a:off x="21024074" y="5521008"/>
            <a:ext cx="1481611" cy="9094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Order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2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7" name="Prostokąt 36"/>
          <p:cNvSpPr/>
          <p:nvPr/>
        </p:nvSpPr>
        <p:spPr>
          <a:xfrm>
            <a:off x="21024074" y="3712071"/>
            <a:ext cx="1481611" cy="9094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Store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1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8" name="Prostokąt 37"/>
          <p:cNvSpPr/>
          <p:nvPr/>
        </p:nvSpPr>
        <p:spPr>
          <a:xfrm>
            <a:off x="18895475" y="3712071"/>
            <a:ext cx="1481611" cy="909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Account</a:t>
            </a:r>
          </a:p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3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39" name="Schemat blokowy: dysk magnetyczny 38"/>
          <p:cNvSpPr/>
          <p:nvPr/>
        </p:nvSpPr>
        <p:spPr>
          <a:xfrm>
            <a:off x="18755566" y="5358380"/>
            <a:ext cx="1920868" cy="123475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-18"/>
              </a:rPr>
              <a:t>3-Func DB</a:t>
            </a:r>
            <a:endParaRPr lang="pl-PL" sz="2400" dirty="0">
              <a:latin typeface="Lato" panose="020F0502020204030203" pitchFamily="34" charset="-18"/>
            </a:endParaRPr>
          </a:p>
        </p:txBody>
      </p:sp>
      <p:sp>
        <p:nvSpPr>
          <p:cNvPr id="40" name="pole tekstowe 39"/>
          <p:cNvSpPr txBox="1"/>
          <p:nvPr/>
        </p:nvSpPr>
        <p:spPr>
          <a:xfrm>
            <a:off x="12528798" y="2927114"/>
            <a:ext cx="236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1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1" name="pole tekstowe 40"/>
          <p:cNvSpPr txBox="1"/>
          <p:nvPr/>
        </p:nvSpPr>
        <p:spPr>
          <a:xfrm>
            <a:off x="20834941" y="2927114"/>
            <a:ext cx="304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2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2" name="pole tekstowe 41"/>
          <p:cNvSpPr txBox="1"/>
          <p:nvPr/>
        </p:nvSpPr>
        <p:spPr>
          <a:xfrm>
            <a:off x="12546514" y="8476677"/>
            <a:ext cx="236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3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sp>
        <p:nvSpPr>
          <p:cNvPr id="43" name="pole tekstowe 42"/>
          <p:cNvSpPr txBox="1"/>
          <p:nvPr/>
        </p:nvSpPr>
        <p:spPr>
          <a:xfrm>
            <a:off x="20834941" y="8432125"/>
            <a:ext cx="304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 panose="020F0502020204030203" pitchFamily="34" charset="-18"/>
              </a:rPr>
              <a:t>Service 4</a:t>
            </a:r>
            <a:endParaRPr lang="pl-PL" sz="3200" dirty="0">
              <a:solidFill>
                <a:schemeClr val="tx2"/>
              </a:solidFill>
              <a:latin typeface="Lato" panose="020F0502020204030203" pitchFamily="34" charset="-18"/>
            </a:endParaRPr>
          </a:p>
        </p:txBody>
      </p:sp>
      <p:cxnSp>
        <p:nvCxnSpPr>
          <p:cNvPr id="44" name="Łącznik prosty ze strzałką 43"/>
          <p:cNvCxnSpPr>
            <a:endCxn id="31" idx="0"/>
          </p:cNvCxnSpPr>
          <p:nvPr/>
        </p:nvCxnSpPr>
        <p:spPr>
          <a:xfrm>
            <a:off x="15841599" y="4621568"/>
            <a:ext cx="1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Łącznik prosty ze strzałką 44"/>
          <p:cNvCxnSpPr>
            <a:endCxn id="33" idx="3"/>
          </p:cNvCxnSpPr>
          <p:nvPr/>
        </p:nvCxnSpPr>
        <p:spPr>
          <a:xfrm flipH="1">
            <a:off x="14453806" y="4160713"/>
            <a:ext cx="646989" cy="610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Łącznik prosty ze strzałką 45"/>
          <p:cNvCxnSpPr/>
          <p:nvPr/>
        </p:nvCxnSpPr>
        <p:spPr>
          <a:xfrm flipH="1">
            <a:off x="20379488" y="4176684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Łącznik prosty ze strzałką 46"/>
          <p:cNvCxnSpPr/>
          <p:nvPr/>
        </p:nvCxnSpPr>
        <p:spPr>
          <a:xfrm>
            <a:off x="21764879" y="4607146"/>
            <a:ext cx="0" cy="882762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Łącznik prosty ze strzałką 47"/>
          <p:cNvCxnSpPr>
            <a:stCxn id="26" idx="0"/>
          </p:cNvCxnSpPr>
          <p:nvPr/>
        </p:nvCxnSpPr>
        <p:spPr>
          <a:xfrm flipV="1">
            <a:off x="21764880" y="10146961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Łącznik prosty ze strzałką 48"/>
          <p:cNvCxnSpPr/>
          <p:nvPr/>
        </p:nvCxnSpPr>
        <p:spPr>
          <a:xfrm flipH="1">
            <a:off x="20379488" y="9674321"/>
            <a:ext cx="64458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Łącznik prosty ze strzałką 49"/>
          <p:cNvCxnSpPr/>
          <p:nvPr/>
        </p:nvCxnSpPr>
        <p:spPr>
          <a:xfrm flipV="1">
            <a:off x="15841600" y="10146961"/>
            <a:ext cx="0" cy="899440"/>
          </a:xfrm>
          <a:prstGeom prst="straightConnector1">
            <a:avLst/>
          </a:prstGeom>
          <a:ln w="63500">
            <a:solidFill>
              <a:schemeClr val="tx2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Łącznik prosty ze strzałką 50"/>
          <p:cNvCxnSpPr>
            <a:endCxn id="22" idx="1"/>
          </p:cNvCxnSpPr>
          <p:nvPr/>
        </p:nvCxnSpPr>
        <p:spPr>
          <a:xfrm>
            <a:off x="14453806" y="9692213"/>
            <a:ext cx="646988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Łącznik prosty ze strzałką 51"/>
          <p:cNvCxnSpPr/>
          <p:nvPr/>
        </p:nvCxnSpPr>
        <p:spPr>
          <a:xfrm>
            <a:off x="14689692" y="7122490"/>
            <a:ext cx="0" cy="1126005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Łącznik prosty ze strzałką 52"/>
          <p:cNvCxnSpPr/>
          <p:nvPr/>
        </p:nvCxnSpPr>
        <p:spPr>
          <a:xfrm flipH="1">
            <a:off x="16986250" y="5072682"/>
            <a:ext cx="1267316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Freeform 9"/>
          <p:cNvSpPr>
            <a:spLocks noChangeArrowheads="1"/>
          </p:cNvSpPr>
          <p:nvPr/>
        </p:nvSpPr>
        <p:spPr bwMode="auto">
          <a:xfrm>
            <a:off x="17485030" y="4823807"/>
            <a:ext cx="534573" cy="534573"/>
          </a:xfrm>
          <a:custGeom>
            <a:avLst/>
            <a:gdLst>
              <a:gd name="T0" fmla="*/ 2147483646 w 319"/>
              <a:gd name="T1" fmla="*/ 2147483646 h 319"/>
              <a:gd name="T2" fmla="*/ 2147483646 w 319"/>
              <a:gd name="T3" fmla="*/ 2147483646 h 319"/>
              <a:gd name="T4" fmla="*/ 2147483646 w 319"/>
              <a:gd name="T5" fmla="*/ 2147483646 h 319"/>
              <a:gd name="T6" fmla="*/ 2147483646 w 319"/>
              <a:gd name="T7" fmla="*/ 2147483646 h 319"/>
              <a:gd name="T8" fmla="*/ 2147483646 w 319"/>
              <a:gd name="T9" fmla="*/ 2147483646 h 319"/>
              <a:gd name="T10" fmla="*/ 2147483646 w 319"/>
              <a:gd name="T11" fmla="*/ 2147483646 h 319"/>
              <a:gd name="T12" fmla="*/ 2147483646 w 319"/>
              <a:gd name="T13" fmla="*/ 2147483646 h 319"/>
              <a:gd name="T14" fmla="*/ 2147483646 w 319"/>
              <a:gd name="T15" fmla="*/ 2147483646 h 319"/>
              <a:gd name="T16" fmla="*/ 2147483646 w 319"/>
              <a:gd name="T17" fmla="*/ 2147483646 h 319"/>
              <a:gd name="T18" fmla="*/ 2147483646 w 319"/>
              <a:gd name="T19" fmla="*/ 2147483646 h 319"/>
              <a:gd name="T20" fmla="*/ 2147483646 w 319"/>
              <a:gd name="T21" fmla="*/ 2147483646 h 319"/>
              <a:gd name="T22" fmla="*/ 2147483646 w 319"/>
              <a:gd name="T23" fmla="*/ 2147483646 h 319"/>
              <a:gd name="T24" fmla="*/ 2147483646 w 319"/>
              <a:gd name="T25" fmla="*/ 2147483646 h 319"/>
              <a:gd name="T26" fmla="*/ 0 w 319"/>
              <a:gd name="T27" fmla="*/ 2147483646 h 319"/>
              <a:gd name="T28" fmla="*/ 2147483646 w 319"/>
              <a:gd name="T29" fmla="*/ 2147483646 h 319"/>
              <a:gd name="T30" fmla="*/ 2147483646 w 319"/>
              <a:gd name="T31" fmla="*/ 2147483646 h 319"/>
              <a:gd name="T32" fmla="*/ 2147483646 w 319"/>
              <a:gd name="T33" fmla="*/ 2147483646 h 319"/>
              <a:gd name="T34" fmla="*/ 2147483646 w 319"/>
              <a:gd name="T35" fmla="*/ 2147483646 h 319"/>
              <a:gd name="T36" fmla="*/ 2147483646 w 319"/>
              <a:gd name="T37" fmla="*/ 2147483646 h 319"/>
              <a:gd name="T38" fmla="*/ 0 w 319"/>
              <a:gd name="T39" fmla="*/ 2147483646 h 319"/>
              <a:gd name="T40" fmla="*/ 2147483646 w 319"/>
              <a:gd name="T41" fmla="*/ 0 h 319"/>
              <a:gd name="T42" fmla="*/ 2147483646 w 319"/>
              <a:gd name="T43" fmla="*/ 2147483646 h 319"/>
              <a:gd name="T44" fmla="*/ 2147483646 w 319"/>
              <a:gd name="T45" fmla="*/ 2147483646 h 319"/>
              <a:gd name="T46" fmla="*/ 2147483646 w 319"/>
              <a:gd name="T47" fmla="*/ 2147483646 h 319"/>
              <a:gd name="T48" fmla="*/ 2147483646 w 319"/>
              <a:gd name="T49" fmla="*/ 2147483646 h 319"/>
              <a:gd name="T50" fmla="*/ 2147483646 w 319"/>
              <a:gd name="T51" fmla="*/ 2147483646 h 319"/>
              <a:gd name="T52" fmla="*/ 2147483646 w 319"/>
              <a:gd name="T53" fmla="*/ 0 h 319"/>
              <a:gd name="T54" fmla="*/ 2147483646 w 319"/>
              <a:gd name="T55" fmla="*/ 2147483646 h 319"/>
              <a:gd name="T56" fmla="*/ 2147483646 w 319"/>
              <a:gd name="T57" fmla="*/ 2147483646 h 31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19" h="319">
                <a:moveTo>
                  <a:pt x="311" y="42"/>
                </a:moveTo>
                <a:lnTo>
                  <a:pt x="311" y="42"/>
                </a:lnTo>
                <a:cubicBezTo>
                  <a:pt x="198" y="155"/>
                  <a:pt x="198" y="155"/>
                  <a:pt x="198" y="155"/>
                </a:cubicBezTo>
                <a:cubicBezTo>
                  <a:pt x="311" y="269"/>
                  <a:pt x="311" y="269"/>
                  <a:pt x="311" y="269"/>
                </a:cubicBezTo>
                <a:cubicBezTo>
                  <a:pt x="318" y="276"/>
                  <a:pt x="318" y="283"/>
                  <a:pt x="318" y="290"/>
                </a:cubicBezTo>
                <a:cubicBezTo>
                  <a:pt x="318" y="304"/>
                  <a:pt x="311" y="318"/>
                  <a:pt x="289" y="318"/>
                </a:cubicBezTo>
                <a:cubicBezTo>
                  <a:pt x="282" y="318"/>
                  <a:pt x="275" y="318"/>
                  <a:pt x="275" y="311"/>
                </a:cubicBezTo>
                <a:cubicBezTo>
                  <a:pt x="162" y="198"/>
                  <a:pt x="162" y="198"/>
                  <a:pt x="162" y="198"/>
                </a:cubicBezTo>
                <a:cubicBezTo>
                  <a:pt x="49" y="311"/>
                  <a:pt x="49" y="311"/>
                  <a:pt x="49" y="311"/>
                </a:cubicBezTo>
                <a:cubicBezTo>
                  <a:pt x="42" y="318"/>
                  <a:pt x="35" y="318"/>
                  <a:pt x="28" y="318"/>
                </a:cubicBezTo>
                <a:cubicBezTo>
                  <a:pt x="14" y="318"/>
                  <a:pt x="0" y="304"/>
                  <a:pt x="0" y="290"/>
                </a:cubicBezTo>
                <a:cubicBezTo>
                  <a:pt x="0" y="283"/>
                  <a:pt x="0" y="276"/>
                  <a:pt x="7" y="269"/>
                </a:cubicBezTo>
                <a:cubicBezTo>
                  <a:pt x="120" y="155"/>
                  <a:pt x="120" y="155"/>
                  <a:pt x="120" y="155"/>
                </a:cubicBezTo>
                <a:cubicBezTo>
                  <a:pt x="7" y="42"/>
                  <a:pt x="7" y="42"/>
                  <a:pt x="7" y="42"/>
                </a:cubicBezTo>
                <a:cubicBezTo>
                  <a:pt x="0" y="42"/>
                  <a:pt x="0" y="35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35" y="0"/>
                  <a:pt x="42" y="0"/>
                  <a:pt x="49" y="7"/>
                </a:cubicBezTo>
                <a:cubicBezTo>
                  <a:pt x="162" y="120"/>
                  <a:pt x="162" y="120"/>
                  <a:pt x="162" y="120"/>
                </a:cubicBezTo>
                <a:cubicBezTo>
                  <a:pt x="275" y="7"/>
                  <a:pt x="275" y="7"/>
                  <a:pt x="275" y="7"/>
                </a:cubicBezTo>
                <a:cubicBezTo>
                  <a:pt x="275" y="0"/>
                  <a:pt x="282" y="0"/>
                  <a:pt x="289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35"/>
                  <a:pt x="318" y="42"/>
                  <a:pt x="311" y="42"/>
                </a:cubicBez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wrap="none" anchor="ctr"/>
          <a:lstStyle/>
          <a:p>
            <a:endParaRPr lang="pl-PL"/>
          </a:p>
        </p:txBody>
      </p:sp>
      <p:sp>
        <p:nvSpPr>
          <p:cNvPr id="55" name="Freeform 9"/>
          <p:cNvSpPr>
            <a:spLocks noChangeArrowheads="1"/>
          </p:cNvSpPr>
          <p:nvPr/>
        </p:nvSpPr>
        <p:spPr bwMode="auto">
          <a:xfrm>
            <a:off x="14424778" y="7472578"/>
            <a:ext cx="534573" cy="534573"/>
          </a:xfrm>
          <a:custGeom>
            <a:avLst/>
            <a:gdLst>
              <a:gd name="T0" fmla="*/ 2147483646 w 319"/>
              <a:gd name="T1" fmla="*/ 2147483646 h 319"/>
              <a:gd name="T2" fmla="*/ 2147483646 w 319"/>
              <a:gd name="T3" fmla="*/ 2147483646 h 319"/>
              <a:gd name="T4" fmla="*/ 2147483646 w 319"/>
              <a:gd name="T5" fmla="*/ 2147483646 h 319"/>
              <a:gd name="T6" fmla="*/ 2147483646 w 319"/>
              <a:gd name="T7" fmla="*/ 2147483646 h 319"/>
              <a:gd name="T8" fmla="*/ 2147483646 w 319"/>
              <a:gd name="T9" fmla="*/ 2147483646 h 319"/>
              <a:gd name="T10" fmla="*/ 2147483646 w 319"/>
              <a:gd name="T11" fmla="*/ 2147483646 h 319"/>
              <a:gd name="T12" fmla="*/ 2147483646 w 319"/>
              <a:gd name="T13" fmla="*/ 2147483646 h 319"/>
              <a:gd name="T14" fmla="*/ 2147483646 w 319"/>
              <a:gd name="T15" fmla="*/ 2147483646 h 319"/>
              <a:gd name="T16" fmla="*/ 2147483646 w 319"/>
              <a:gd name="T17" fmla="*/ 2147483646 h 319"/>
              <a:gd name="T18" fmla="*/ 2147483646 w 319"/>
              <a:gd name="T19" fmla="*/ 2147483646 h 319"/>
              <a:gd name="T20" fmla="*/ 2147483646 w 319"/>
              <a:gd name="T21" fmla="*/ 2147483646 h 319"/>
              <a:gd name="T22" fmla="*/ 2147483646 w 319"/>
              <a:gd name="T23" fmla="*/ 2147483646 h 319"/>
              <a:gd name="T24" fmla="*/ 2147483646 w 319"/>
              <a:gd name="T25" fmla="*/ 2147483646 h 319"/>
              <a:gd name="T26" fmla="*/ 0 w 319"/>
              <a:gd name="T27" fmla="*/ 2147483646 h 319"/>
              <a:gd name="T28" fmla="*/ 2147483646 w 319"/>
              <a:gd name="T29" fmla="*/ 2147483646 h 319"/>
              <a:gd name="T30" fmla="*/ 2147483646 w 319"/>
              <a:gd name="T31" fmla="*/ 2147483646 h 319"/>
              <a:gd name="T32" fmla="*/ 2147483646 w 319"/>
              <a:gd name="T33" fmla="*/ 2147483646 h 319"/>
              <a:gd name="T34" fmla="*/ 2147483646 w 319"/>
              <a:gd name="T35" fmla="*/ 2147483646 h 319"/>
              <a:gd name="T36" fmla="*/ 2147483646 w 319"/>
              <a:gd name="T37" fmla="*/ 2147483646 h 319"/>
              <a:gd name="T38" fmla="*/ 0 w 319"/>
              <a:gd name="T39" fmla="*/ 2147483646 h 319"/>
              <a:gd name="T40" fmla="*/ 2147483646 w 319"/>
              <a:gd name="T41" fmla="*/ 0 h 319"/>
              <a:gd name="T42" fmla="*/ 2147483646 w 319"/>
              <a:gd name="T43" fmla="*/ 2147483646 h 319"/>
              <a:gd name="T44" fmla="*/ 2147483646 w 319"/>
              <a:gd name="T45" fmla="*/ 2147483646 h 319"/>
              <a:gd name="T46" fmla="*/ 2147483646 w 319"/>
              <a:gd name="T47" fmla="*/ 2147483646 h 319"/>
              <a:gd name="T48" fmla="*/ 2147483646 w 319"/>
              <a:gd name="T49" fmla="*/ 2147483646 h 319"/>
              <a:gd name="T50" fmla="*/ 2147483646 w 319"/>
              <a:gd name="T51" fmla="*/ 2147483646 h 319"/>
              <a:gd name="T52" fmla="*/ 2147483646 w 319"/>
              <a:gd name="T53" fmla="*/ 0 h 319"/>
              <a:gd name="T54" fmla="*/ 2147483646 w 319"/>
              <a:gd name="T55" fmla="*/ 2147483646 h 319"/>
              <a:gd name="T56" fmla="*/ 2147483646 w 319"/>
              <a:gd name="T57" fmla="*/ 2147483646 h 31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19" h="319">
                <a:moveTo>
                  <a:pt x="311" y="42"/>
                </a:moveTo>
                <a:lnTo>
                  <a:pt x="311" y="42"/>
                </a:lnTo>
                <a:cubicBezTo>
                  <a:pt x="198" y="155"/>
                  <a:pt x="198" y="155"/>
                  <a:pt x="198" y="155"/>
                </a:cubicBezTo>
                <a:cubicBezTo>
                  <a:pt x="311" y="269"/>
                  <a:pt x="311" y="269"/>
                  <a:pt x="311" y="269"/>
                </a:cubicBezTo>
                <a:cubicBezTo>
                  <a:pt x="318" y="276"/>
                  <a:pt x="318" y="283"/>
                  <a:pt x="318" y="290"/>
                </a:cubicBezTo>
                <a:cubicBezTo>
                  <a:pt x="318" y="304"/>
                  <a:pt x="311" y="318"/>
                  <a:pt x="289" y="318"/>
                </a:cubicBezTo>
                <a:cubicBezTo>
                  <a:pt x="282" y="318"/>
                  <a:pt x="275" y="318"/>
                  <a:pt x="275" y="311"/>
                </a:cubicBezTo>
                <a:cubicBezTo>
                  <a:pt x="162" y="198"/>
                  <a:pt x="162" y="198"/>
                  <a:pt x="162" y="198"/>
                </a:cubicBezTo>
                <a:cubicBezTo>
                  <a:pt x="49" y="311"/>
                  <a:pt x="49" y="311"/>
                  <a:pt x="49" y="311"/>
                </a:cubicBezTo>
                <a:cubicBezTo>
                  <a:pt x="42" y="318"/>
                  <a:pt x="35" y="318"/>
                  <a:pt x="28" y="318"/>
                </a:cubicBezTo>
                <a:cubicBezTo>
                  <a:pt x="14" y="318"/>
                  <a:pt x="0" y="304"/>
                  <a:pt x="0" y="290"/>
                </a:cubicBezTo>
                <a:cubicBezTo>
                  <a:pt x="0" y="283"/>
                  <a:pt x="0" y="276"/>
                  <a:pt x="7" y="269"/>
                </a:cubicBezTo>
                <a:cubicBezTo>
                  <a:pt x="120" y="155"/>
                  <a:pt x="120" y="155"/>
                  <a:pt x="120" y="155"/>
                </a:cubicBezTo>
                <a:cubicBezTo>
                  <a:pt x="7" y="42"/>
                  <a:pt x="7" y="42"/>
                  <a:pt x="7" y="42"/>
                </a:cubicBezTo>
                <a:cubicBezTo>
                  <a:pt x="0" y="42"/>
                  <a:pt x="0" y="35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35" y="0"/>
                  <a:pt x="42" y="0"/>
                  <a:pt x="49" y="7"/>
                </a:cubicBezTo>
                <a:cubicBezTo>
                  <a:pt x="162" y="120"/>
                  <a:pt x="162" y="120"/>
                  <a:pt x="162" y="120"/>
                </a:cubicBezTo>
                <a:cubicBezTo>
                  <a:pt x="275" y="7"/>
                  <a:pt x="275" y="7"/>
                  <a:pt x="275" y="7"/>
                </a:cubicBezTo>
                <a:cubicBezTo>
                  <a:pt x="275" y="0"/>
                  <a:pt x="282" y="0"/>
                  <a:pt x="289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35"/>
                  <a:pt x="318" y="42"/>
                  <a:pt x="311" y="42"/>
                </a:cubicBez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wrap="none" anchor="ctr"/>
          <a:lstStyle/>
          <a:p>
            <a:endParaRPr lang="pl-PL"/>
          </a:p>
        </p:txBody>
      </p:sp>
      <p:sp>
        <p:nvSpPr>
          <p:cNvPr id="57" name="Freeform 9"/>
          <p:cNvSpPr>
            <a:spLocks noChangeArrowheads="1"/>
          </p:cNvSpPr>
          <p:nvPr/>
        </p:nvSpPr>
        <p:spPr bwMode="auto">
          <a:xfrm>
            <a:off x="13022647" y="10703307"/>
            <a:ext cx="1595683" cy="1595683"/>
          </a:xfrm>
          <a:custGeom>
            <a:avLst/>
            <a:gdLst>
              <a:gd name="T0" fmla="*/ 2147483646 w 319"/>
              <a:gd name="T1" fmla="*/ 2147483646 h 319"/>
              <a:gd name="T2" fmla="*/ 2147483646 w 319"/>
              <a:gd name="T3" fmla="*/ 2147483646 h 319"/>
              <a:gd name="T4" fmla="*/ 2147483646 w 319"/>
              <a:gd name="T5" fmla="*/ 2147483646 h 319"/>
              <a:gd name="T6" fmla="*/ 2147483646 w 319"/>
              <a:gd name="T7" fmla="*/ 2147483646 h 319"/>
              <a:gd name="T8" fmla="*/ 2147483646 w 319"/>
              <a:gd name="T9" fmla="*/ 2147483646 h 319"/>
              <a:gd name="T10" fmla="*/ 2147483646 w 319"/>
              <a:gd name="T11" fmla="*/ 2147483646 h 319"/>
              <a:gd name="T12" fmla="*/ 2147483646 w 319"/>
              <a:gd name="T13" fmla="*/ 2147483646 h 319"/>
              <a:gd name="T14" fmla="*/ 2147483646 w 319"/>
              <a:gd name="T15" fmla="*/ 2147483646 h 319"/>
              <a:gd name="T16" fmla="*/ 2147483646 w 319"/>
              <a:gd name="T17" fmla="*/ 2147483646 h 319"/>
              <a:gd name="T18" fmla="*/ 2147483646 w 319"/>
              <a:gd name="T19" fmla="*/ 2147483646 h 319"/>
              <a:gd name="T20" fmla="*/ 2147483646 w 319"/>
              <a:gd name="T21" fmla="*/ 2147483646 h 319"/>
              <a:gd name="T22" fmla="*/ 2147483646 w 319"/>
              <a:gd name="T23" fmla="*/ 2147483646 h 319"/>
              <a:gd name="T24" fmla="*/ 2147483646 w 319"/>
              <a:gd name="T25" fmla="*/ 2147483646 h 319"/>
              <a:gd name="T26" fmla="*/ 0 w 319"/>
              <a:gd name="T27" fmla="*/ 2147483646 h 319"/>
              <a:gd name="T28" fmla="*/ 2147483646 w 319"/>
              <a:gd name="T29" fmla="*/ 2147483646 h 319"/>
              <a:gd name="T30" fmla="*/ 2147483646 w 319"/>
              <a:gd name="T31" fmla="*/ 2147483646 h 319"/>
              <a:gd name="T32" fmla="*/ 2147483646 w 319"/>
              <a:gd name="T33" fmla="*/ 2147483646 h 319"/>
              <a:gd name="T34" fmla="*/ 2147483646 w 319"/>
              <a:gd name="T35" fmla="*/ 2147483646 h 319"/>
              <a:gd name="T36" fmla="*/ 2147483646 w 319"/>
              <a:gd name="T37" fmla="*/ 2147483646 h 319"/>
              <a:gd name="T38" fmla="*/ 0 w 319"/>
              <a:gd name="T39" fmla="*/ 2147483646 h 319"/>
              <a:gd name="T40" fmla="*/ 2147483646 w 319"/>
              <a:gd name="T41" fmla="*/ 0 h 319"/>
              <a:gd name="T42" fmla="*/ 2147483646 w 319"/>
              <a:gd name="T43" fmla="*/ 2147483646 h 319"/>
              <a:gd name="T44" fmla="*/ 2147483646 w 319"/>
              <a:gd name="T45" fmla="*/ 2147483646 h 319"/>
              <a:gd name="T46" fmla="*/ 2147483646 w 319"/>
              <a:gd name="T47" fmla="*/ 2147483646 h 319"/>
              <a:gd name="T48" fmla="*/ 2147483646 w 319"/>
              <a:gd name="T49" fmla="*/ 2147483646 h 319"/>
              <a:gd name="T50" fmla="*/ 2147483646 w 319"/>
              <a:gd name="T51" fmla="*/ 2147483646 h 319"/>
              <a:gd name="T52" fmla="*/ 2147483646 w 319"/>
              <a:gd name="T53" fmla="*/ 0 h 319"/>
              <a:gd name="T54" fmla="*/ 2147483646 w 319"/>
              <a:gd name="T55" fmla="*/ 2147483646 h 319"/>
              <a:gd name="T56" fmla="*/ 2147483646 w 319"/>
              <a:gd name="T57" fmla="*/ 2147483646 h 31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19" h="319">
                <a:moveTo>
                  <a:pt x="311" y="42"/>
                </a:moveTo>
                <a:lnTo>
                  <a:pt x="311" y="42"/>
                </a:lnTo>
                <a:cubicBezTo>
                  <a:pt x="198" y="155"/>
                  <a:pt x="198" y="155"/>
                  <a:pt x="198" y="155"/>
                </a:cubicBezTo>
                <a:cubicBezTo>
                  <a:pt x="311" y="269"/>
                  <a:pt x="311" y="269"/>
                  <a:pt x="311" y="269"/>
                </a:cubicBezTo>
                <a:cubicBezTo>
                  <a:pt x="318" y="276"/>
                  <a:pt x="318" y="283"/>
                  <a:pt x="318" y="290"/>
                </a:cubicBezTo>
                <a:cubicBezTo>
                  <a:pt x="318" y="304"/>
                  <a:pt x="311" y="318"/>
                  <a:pt x="289" y="318"/>
                </a:cubicBezTo>
                <a:cubicBezTo>
                  <a:pt x="282" y="318"/>
                  <a:pt x="275" y="318"/>
                  <a:pt x="275" y="311"/>
                </a:cubicBezTo>
                <a:cubicBezTo>
                  <a:pt x="162" y="198"/>
                  <a:pt x="162" y="198"/>
                  <a:pt x="162" y="198"/>
                </a:cubicBezTo>
                <a:cubicBezTo>
                  <a:pt x="49" y="311"/>
                  <a:pt x="49" y="311"/>
                  <a:pt x="49" y="311"/>
                </a:cubicBezTo>
                <a:cubicBezTo>
                  <a:pt x="42" y="318"/>
                  <a:pt x="35" y="318"/>
                  <a:pt x="28" y="318"/>
                </a:cubicBezTo>
                <a:cubicBezTo>
                  <a:pt x="14" y="318"/>
                  <a:pt x="0" y="304"/>
                  <a:pt x="0" y="290"/>
                </a:cubicBezTo>
                <a:cubicBezTo>
                  <a:pt x="0" y="283"/>
                  <a:pt x="0" y="276"/>
                  <a:pt x="7" y="269"/>
                </a:cubicBezTo>
                <a:cubicBezTo>
                  <a:pt x="120" y="155"/>
                  <a:pt x="120" y="155"/>
                  <a:pt x="120" y="155"/>
                </a:cubicBezTo>
                <a:cubicBezTo>
                  <a:pt x="7" y="42"/>
                  <a:pt x="7" y="42"/>
                  <a:pt x="7" y="42"/>
                </a:cubicBezTo>
                <a:cubicBezTo>
                  <a:pt x="0" y="42"/>
                  <a:pt x="0" y="35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35" y="0"/>
                  <a:pt x="42" y="0"/>
                  <a:pt x="49" y="7"/>
                </a:cubicBezTo>
                <a:cubicBezTo>
                  <a:pt x="162" y="120"/>
                  <a:pt x="162" y="120"/>
                  <a:pt x="162" y="120"/>
                </a:cubicBezTo>
                <a:cubicBezTo>
                  <a:pt x="275" y="7"/>
                  <a:pt x="275" y="7"/>
                  <a:pt x="275" y="7"/>
                </a:cubicBezTo>
                <a:cubicBezTo>
                  <a:pt x="275" y="0"/>
                  <a:pt x="282" y="0"/>
                  <a:pt x="289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35"/>
                  <a:pt x="318" y="42"/>
                  <a:pt x="311" y="42"/>
                </a:cubicBez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wrap="none" anchor="ctr"/>
          <a:lstStyle/>
          <a:p>
            <a:endParaRPr lang="pl-PL"/>
          </a:p>
        </p:txBody>
      </p:sp>
      <p:sp>
        <p:nvSpPr>
          <p:cNvPr id="58" name="Oval 53"/>
          <p:cNvSpPr>
            <a:spLocks noChangeAspect="1"/>
          </p:cNvSpPr>
          <p:nvPr/>
        </p:nvSpPr>
        <p:spPr>
          <a:xfrm>
            <a:off x="1711325" y="11603456"/>
            <a:ext cx="1027094" cy="102736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59" name="TextBox 41"/>
          <p:cNvSpPr txBox="1"/>
          <p:nvPr/>
        </p:nvSpPr>
        <p:spPr>
          <a:xfrm>
            <a:off x="3051966" y="11855525"/>
            <a:ext cx="525990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INDEPENDENT DEPLOYMENTS</a:t>
            </a:r>
          </a:p>
        </p:txBody>
      </p:sp>
      <p:sp>
        <p:nvSpPr>
          <p:cNvPr id="61" name="Schemat blokowy: dysk magnetyczny 60"/>
          <p:cNvSpPr/>
          <p:nvPr/>
        </p:nvSpPr>
        <p:spPr>
          <a:xfrm>
            <a:off x="15980376" y="7300328"/>
            <a:ext cx="3279063" cy="87661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Lato" panose="020F0502020204030203" pitchFamily="34" charset="-18"/>
              </a:rPr>
              <a:t>Func</a:t>
            </a:r>
            <a:r>
              <a:rPr lang="en-US" sz="2400" dirty="0">
                <a:latin typeface="Lato" panose="020F0502020204030203" pitchFamily="34" charset="-18"/>
              </a:rPr>
              <a:t> mix in one DB</a:t>
            </a:r>
            <a:endParaRPr lang="pl-PL" sz="2400" dirty="0">
              <a:latin typeface="Lato" panose="020F0502020204030203" pitchFamily="34" charset="-18"/>
            </a:endParaRPr>
          </a:p>
        </p:txBody>
      </p:sp>
      <p:cxnSp>
        <p:nvCxnSpPr>
          <p:cNvPr id="3" name="Łącznik prosty 2"/>
          <p:cNvCxnSpPr/>
          <p:nvPr/>
        </p:nvCxnSpPr>
        <p:spPr>
          <a:xfrm flipH="1">
            <a:off x="3094816" y="4721788"/>
            <a:ext cx="5243641" cy="8722"/>
          </a:xfrm>
          <a:prstGeom prst="line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Łącznik prosty 55"/>
          <p:cNvCxnSpPr/>
          <p:nvPr/>
        </p:nvCxnSpPr>
        <p:spPr>
          <a:xfrm flipH="1">
            <a:off x="3070331" y="7467258"/>
            <a:ext cx="4499653" cy="14114"/>
          </a:xfrm>
          <a:prstGeom prst="line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Freeform 96"/>
          <p:cNvSpPr>
            <a:spLocks noChangeArrowheads="1"/>
          </p:cNvSpPr>
          <p:nvPr/>
        </p:nvSpPr>
        <p:spPr bwMode="auto">
          <a:xfrm>
            <a:off x="21431902" y="12713452"/>
            <a:ext cx="665953" cy="641650"/>
          </a:xfrm>
          <a:custGeom>
            <a:avLst/>
            <a:gdLst>
              <a:gd name="T0" fmla="*/ 2147483646 w 602"/>
              <a:gd name="T1" fmla="*/ 2147483646 h 580"/>
              <a:gd name="T2" fmla="*/ 2147483646 w 602"/>
              <a:gd name="T3" fmla="*/ 2147483646 h 580"/>
              <a:gd name="T4" fmla="*/ 2147483646 w 602"/>
              <a:gd name="T5" fmla="*/ 2147483646 h 580"/>
              <a:gd name="T6" fmla="*/ 2147483646 w 602"/>
              <a:gd name="T7" fmla="*/ 2147483646 h 580"/>
              <a:gd name="T8" fmla="*/ 2147483646 w 602"/>
              <a:gd name="T9" fmla="*/ 2147483646 h 580"/>
              <a:gd name="T10" fmla="*/ 0 w 602"/>
              <a:gd name="T11" fmla="*/ 2147483646 h 580"/>
              <a:gd name="T12" fmla="*/ 0 w 602"/>
              <a:gd name="T13" fmla="*/ 2147483646 h 580"/>
              <a:gd name="T14" fmla="*/ 0 w 602"/>
              <a:gd name="T15" fmla="*/ 2147483646 h 580"/>
              <a:gd name="T16" fmla="*/ 2147483646 w 602"/>
              <a:gd name="T17" fmla="*/ 2147483646 h 580"/>
              <a:gd name="T18" fmla="*/ 2147483646 w 602"/>
              <a:gd name="T19" fmla="*/ 2147483646 h 580"/>
              <a:gd name="T20" fmla="*/ 2147483646 w 602"/>
              <a:gd name="T21" fmla="*/ 2147483646 h 580"/>
              <a:gd name="T22" fmla="*/ 2147483646 w 602"/>
              <a:gd name="T23" fmla="*/ 2147483646 h 580"/>
              <a:gd name="T24" fmla="*/ 2147483646 w 602"/>
              <a:gd name="T25" fmla="*/ 2147483646 h 580"/>
              <a:gd name="T26" fmla="*/ 2147483646 w 602"/>
              <a:gd name="T27" fmla="*/ 2147483646 h 580"/>
              <a:gd name="T28" fmla="*/ 2147483646 w 602"/>
              <a:gd name="T29" fmla="*/ 2147483646 h 580"/>
              <a:gd name="T30" fmla="*/ 2147483646 w 602"/>
              <a:gd name="T31" fmla="*/ 2147483646 h 580"/>
              <a:gd name="T32" fmla="*/ 2147483646 w 602"/>
              <a:gd name="T33" fmla="*/ 0 h 580"/>
              <a:gd name="T34" fmla="*/ 2147483646 w 602"/>
              <a:gd name="T35" fmla="*/ 2147483646 h 580"/>
              <a:gd name="T36" fmla="*/ 2147483646 w 602"/>
              <a:gd name="T37" fmla="*/ 2147483646 h 580"/>
              <a:gd name="T38" fmla="*/ 2147483646 w 602"/>
              <a:gd name="T39" fmla="*/ 2147483646 h 580"/>
              <a:gd name="T40" fmla="*/ 2147483646 w 602"/>
              <a:gd name="T41" fmla="*/ 2147483646 h 580"/>
              <a:gd name="T42" fmla="*/ 2147483646 w 602"/>
              <a:gd name="T43" fmla="*/ 2147483646 h 580"/>
              <a:gd name="T44" fmla="*/ 2147483646 w 602"/>
              <a:gd name="T45" fmla="*/ 2147483646 h 580"/>
              <a:gd name="T46" fmla="*/ 2147483646 w 602"/>
              <a:gd name="T47" fmla="*/ 2147483646 h 580"/>
              <a:gd name="T48" fmla="*/ 2147483646 w 602"/>
              <a:gd name="T49" fmla="*/ 2147483646 h 580"/>
              <a:gd name="T50" fmla="*/ 2147483646 w 602"/>
              <a:gd name="T51" fmla="*/ 2147483646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pl-PL"/>
          </a:p>
        </p:txBody>
      </p:sp>
      <p:sp>
        <p:nvSpPr>
          <p:cNvPr id="63" name="Freeform 96"/>
          <p:cNvSpPr>
            <a:spLocks noChangeArrowheads="1"/>
          </p:cNvSpPr>
          <p:nvPr/>
        </p:nvSpPr>
        <p:spPr bwMode="auto">
          <a:xfrm>
            <a:off x="21431903" y="1993998"/>
            <a:ext cx="665953" cy="641650"/>
          </a:xfrm>
          <a:custGeom>
            <a:avLst/>
            <a:gdLst>
              <a:gd name="T0" fmla="*/ 2147483646 w 602"/>
              <a:gd name="T1" fmla="*/ 2147483646 h 580"/>
              <a:gd name="T2" fmla="*/ 2147483646 w 602"/>
              <a:gd name="T3" fmla="*/ 2147483646 h 580"/>
              <a:gd name="T4" fmla="*/ 2147483646 w 602"/>
              <a:gd name="T5" fmla="*/ 2147483646 h 580"/>
              <a:gd name="T6" fmla="*/ 2147483646 w 602"/>
              <a:gd name="T7" fmla="*/ 2147483646 h 580"/>
              <a:gd name="T8" fmla="*/ 2147483646 w 602"/>
              <a:gd name="T9" fmla="*/ 2147483646 h 580"/>
              <a:gd name="T10" fmla="*/ 0 w 602"/>
              <a:gd name="T11" fmla="*/ 2147483646 h 580"/>
              <a:gd name="T12" fmla="*/ 0 w 602"/>
              <a:gd name="T13" fmla="*/ 2147483646 h 580"/>
              <a:gd name="T14" fmla="*/ 0 w 602"/>
              <a:gd name="T15" fmla="*/ 2147483646 h 580"/>
              <a:gd name="T16" fmla="*/ 2147483646 w 602"/>
              <a:gd name="T17" fmla="*/ 2147483646 h 580"/>
              <a:gd name="T18" fmla="*/ 2147483646 w 602"/>
              <a:gd name="T19" fmla="*/ 2147483646 h 580"/>
              <a:gd name="T20" fmla="*/ 2147483646 w 602"/>
              <a:gd name="T21" fmla="*/ 2147483646 h 580"/>
              <a:gd name="T22" fmla="*/ 2147483646 w 602"/>
              <a:gd name="T23" fmla="*/ 2147483646 h 580"/>
              <a:gd name="T24" fmla="*/ 2147483646 w 602"/>
              <a:gd name="T25" fmla="*/ 2147483646 h 580"/>
              <a:gd name="T26" fmla="*/ 2147483646 w 602"/>
              <a:gd name="T27" fmla="*/ 2147483646 h 580"/>
              <a:gd name="T28" fmla="*/ 2147483646 w 602"/>
              <a:gd name="T29" fmla="*/ 2147483646 h 580"/>
              <a:gd name="T30" fmla="*/ 2147483646 w 602"/>
              <a:gd name="T31" fmla="*/ 2147483646 h 580"/>
              <a:gd name="T32" fmla="*/ 2147483646 w 602"/>
              <a:gd name="T33" fmla="*/ 0 h 580"/>
              <a:gd name="T34" fmla="*/ 2147483646 w 602"/>
              <a:gd name="T35" fmla="*/ 2147483646 h 580"/>
              <a:gd name="T36" fmla="*/ 2147483646 w 602"/>
              <a:gd name="T37" fmla="*/ 2147483646 h 580"/>
              <a:gd name="T38" fmla="*/ 2147483646 w 602"/>
              <a:gd name="T39" fmla="*/ 2147483646 h 580"/>
              <a:gd name="T40" fmla="*/ 2147483646 w 602"/>
              <a:gd name="T41" fmla="*/ 2147483646 h 580"/>
              <a:gd name="T42" fmla="*/ 2147483646 w 602"/>
              <a:gd name="T43" fmla="*/ 2147483646 h 580"/>
              <a:gd name="T44" fmla="*/ 2147483646 w 602"/>
              <a:gd name="T45" fmla="*/ 2147483646 h 580"/>
              <a:gd name="T46" fmla="*/ 2147483646 w 602"/>
              <a:gd name="T47" fmla="*/ 2147483646 h 580"/>
              <a:gd name="T48" fmla="*/ 2147483646 w 602"/>
              <a:gd name="T49" fmla="*/ 2147483646 h 580"/>
              <a:gd name="T50" fmla="*/ 2147483646 w 602"/>
              <a:gd name="T51" fmla="*/ 2147483646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pl-PL"/>
          </a:p>
        </p:txBody>
      </p:sp>
      <p:sp>
        <p:nvSpPr>
          <p:cNvPr id="64" name="Freeform 96"/>
          <p:cNvSpPr>
            <a:spLocks noChangeArrowheads="1"/>
          </p:cNvSpPr>
          <p:nvPr/>
        </p:nvSpPr>
        <p:spPr bwMode="auto">
          <a:xfrm>
            <a:off x="19383023" y="12735406"/>
            <a:ext cx="665953" cy="641650"/>
          </a:xfrm>
          <a:custGeom>
            <a:avLst/>
            <a:gdLst>
              <a:gd name="T0" fmla="*/ 2147483646 w 602"/>
              <a:gd name="T1" fmla="*/ 2147483646 h 580"/>
              <a:gd name="T2" fmla="*/ 2147483646 w 602"/>
              <a:gd name="T3" fmla="*/ 2147483646 h 580"/>
              <a:gd name="T4" fmla="*/ 2147483646 w 602"/>
              <a:gd name="T5" fmla="*/ 2147483646 h 580"/>
              <a:gd name="T6" fmla="*/ 2147483646 w 602"/>
              <a:gd name="T7" fmla="*/ 2147483646 h 580"/>
              <a:gd name="T8" fmla="*/ 2147483646 w 602"/>
              <a:gd name="T9" fmla="*/ 2147483646 h 580"/>
              <a:gd name="T10" fmla="*/ 0 w 602"/>
              <a:gd name="T11" fmla="*/ 2147483646 h 580"/>
              <a:gd name="T12" fmla="*/ 0 w 602"/>
              <a:gd name="T13" fmla="*/ 2147483646 h 580"/>
              <a:gd name="T14" fmla="*/ 0 w 602"/>
              <a:gd name="T15" fmla="*/ 2147483646 h 580"/>
              <a:gd name="T16" fmla="*/ 2147483646 w 602"/>
              <a:gd name="T17" fmla="*/ 2147483646 h 580"/>
              <a:gd name="T18" fmla="*/ 2147483646 w 602"/>
              <a:gd name="T19" fmla="*/ 2147483646 h 580"/>
              <a:gd name="T20" fmla="*/ 2147483646 w 602"/>
              <a:gd name="T21" fmla="*/ 2147483646 h 580"/>
              <a:gd name="T22" fmla="*/ 2147483646 w 602"/>
              <a:gd name="T23" fmla="*/ 2147483646 h 580"/>
              <a:gd name="T24" fmla="*/ 2147483646 w 602"/>
              <a:gd name="T25" fmla="*/ 2147483646 h 580"/>
              <a:gd name="T26" fmla="*/ 2147483646 w 602"/>
              <a:gd name="T27" fmla="*/ 2147483646 h 580"/>
              <a:gd name="T28" fmla="*/ 2147483646 w 602"/>
              <a:gd name="T29" fmla="*/ 2147483646 h 580"/>
              <a:gd name="T30" fmla="*/ 2147483646 w 602"/>
              <a:gd name="T31" fmla="*/ 2147483646 h 580"/>
              <a:gd name="T32" fmla="*/ 2147483646 w 602"/>
              <a:gd name="T33" fmla="*/ 0 h 580"/>
              <a:gd name="T34" fmla="*/ 2147483646 w 602"/>
              <a:gd name="T35" fmla="*/ 2147483646 h 580"/>
              <a:gd name="T36" fmla="*/ 2147483646 w 602"/>
              <a:gd name="T37" fmla="*/ 2147483646 h 580"/>
              <a:gd name="T38" fmla="*/ 2147483646 w 602"/>
              <a:gd name="T39" fmla="*/ 2147483646 h 580"/>
              <a:gd name="T40" fmla="*/ 2147483646 w 602"/>
              <a:gd name="T41" fmla="*/ 2147483646 h 580"/>
              <a:gd name="T42" fmla="*/ 2147483646 w 602"/>
              <a:gd name="T43" fmla="*/ 2147483646 h 580"/>
              <a:gd name="T44" fmla="*/ 2147483646 w 602"/>
              <a:gd name="T45" fmla="*/ 2147483646 h 580"/>
              <a:gd name="T46" fmla="*/ 2147483646 w 602"/>
              <a:gd name="T47" fmla="*/ 2147483646 h 580"/>
              <a:gd name="T48" fmla="*/ 2147483646 w 602"/>
              <a:gd name="T49" fmla="*/ 2147483646 h 580"/>
              <a:gd name="T50" fmla="*/ 2147483646 w 602"/>
              <a:gd name="T51" fmla="*/ 2147483646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none" anchor="ctr"/>
          <a:lstStyle/>
          <a:p>
            <a:endParaRPr lang="pl-PL"/>
          </a:p>
        </p:txBody>
      </p:sp>
      <p:sp>
        <p:nvSpPr>
          <p:cNvPr id="65" name="Freeform 96"/>
          <p:cNvSpPr>
            <a:spLocks noChangeArrowheads="1"/>
          </p:cNvSpPr>
          <p:nvPr/>
        </p:nvSpPr>
        <p:spPr bwMode="auto">
          <a:xfrm>
            <a:off x="19384558" y="1977945"/>
            <a:ext cx="665953" cy="641650"/>
          </a:xfrm>
          <a:custGeom>
            <a:avLst/>
            <a:gdLst>
              <a:gd name="T0" fmla="*/ 2147483646 w 602"/>
              <a:gd name="T1" fmla="*/ 2147483646 h 580"/>
              <a:gd name="T2" fmla="*/ 2147483646 w 602"/>
              <a:gd name="T3" fmla="*/ 2147483646 h 580"/>
              <a:gd name="T4" fmla="*/ 2147483646 w 602"/>
              <a:gd name="T5" fmla="*/ 2147483646 h 580"/>
              <a:gd name="T6" fmla="*/ 2147483646 w 602"/>
              <a:gd name="T7" fmla="*/ 2147483646 h 580"/>
              <a:gd name="T8" fmla="*/ 2147483646 w 602"/>
              <a:gd name="T9" fmla="*/ 2147483646 h 580"/>
              <a:gd name="T10" fmla="*/ 0 w 602"/>
              <a:gd name="T11" fmla="*/ 2147483646 h 580"/>
              <a:gd name="T12" fmla="*/ 0 w 602"/>
              <a:gd name="T13" fmla="*/ 2147483646 h 580"/>
              <a:gd name="T14" fmla="*/ 0 w 602"/>
              <a:gd name="T15" fmla="*/ 2147483646 h 580"/>
              <a:gd name="T16" fmla="*/ 2147483646 w 602"/>
              <a:gd name="T17" fmla="*/ 2147483646 h 580"/>
              <a:gd name="T18" fmla="*/ 2147483646 w 602"/>
              <a:gd name="T19" fmla="*/ 2147483646 h 580"/>
              <a:gd name="T20" fmla="*/ 2147483646 w 602"/>
              <a:gd name="T21" fmla="*/ 2147483646 h 580"/>
              <a:gd name="T22" fmla="*/ 2147483646 w 602"/>
              <a:gd name="T23" fmla="*/ 2147483646 h 580"/>
              <a:gd name="T24" fmla="*/ 2147483646 w 602"/>
              <a:gd name="T25" fmla="*/ 2147483646 h 580"/>
              <a:gd name="T26" fmla="*/ 2147483646 w 602"/>
              <a:gd name="T27" fmla="*/ 2147483646 h 580"/>
              <a:gd name="T28" fmla="*/ 2147483646 w 602"/>
              <a:gd name="T29" fmla="*/ 2147483646 h 580"/>
              <a:gd name="T30" fmla="*/ 2147483646 w 602"/>
              <a:gd name="T31" fmla="*/ 2147483646 h 580"/>
              <a:gd name="T32" fmla="*/ 2147483646 w 602"/>
              <a:gd name="T33" fmla="*/ 0 h 580"/>
              <a:gd name="T34" fmla="*/ 2147483646 w 602"/>
              <a:gd name="T35" fmla="*/ 2147483646 h 580"/>
              <a:gd name="T36" fmla="*/ 2147483646 w 602"/>
              <a:gd name="T37" fmla="*/ 2147483646 h 580"/>
              <a:gd name="T38" fmla="*/ 2147483646 w 602"/>
              <a:gd name="T39" fmla="*/ 2147483646 h 580"/>
              <a:gd name="T40" fmla="*/ 2147483646 w 602"/>
              <a:gd name="T41" fmla="*/ 2147483646 h 580"/>
              <a:gd name="T42" fmla="*/ 2147483646 w 602"/>
              <a:gd name="T43" fmla="*/ 2147483646 h 580"/>
              <a:gd name="T44" fmla="*/ 2147483646 w 602"/>
              <a:gd name="T45" fmla="*/ 2147483646 h 580"/>
              <a:gd name="T46" fmla="*/ 2147483646 w 602"/>
              <a:gd name="T47" fmla="*/ 2147483646 h 580"/>
              <a:gd name="T48" fmla="*/ 2147483646 w 602"/>
              <a:gd name="T49" fmla="*/ 2147483646 h 580"/>
              <a:gd name="T50" fmla="*/ 2147483646 w 602"/>
              <a:gd name="T51" fmla="*/ 2147483646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r>
              <a:rPr lang="en-US" dirty="0"/>
              <a:t> </a:t>
            </a:r>
            <a:endParaRPr lang="pl-PL" dirty="0"/>
          </a:p>
        </p:txBody>
      </p:sp>
      <p:sp>
        <p:nvSpPr>
          <p:cNvPr id="66" name="Freeform 96"/>
          <p:cNvSpPr>
            <a:spLocks noChangeArrowheads="1"/>
          </p:cNvSpPr>
          <p:nvPr/>
        </p:nvSpPr>
        <p:spPr bwMode="auto">
          <a:xfrm>
            <a:off x="20408230" y="1965345"/>
            <a:ext cx="665953" cy="641650"/>
          </a:xfrm>
          <a:custGeom>
            <a:avLst/>
            <a:gdLst>
              <a:gd name="T0" fmla="*/ 2147483646 w 602"/>
              <a:gd name="T1" fmla="*/ 2147483646 h 580"/>
              <a:gd name="T2" fmla="*/ 2147483646 w 602"/>
              <a:gd name="T3" fmla="*/ 2147483646 h 580"/>
              <a:gd name="T4" fmla="*/ 2147483646 w 602"/>
              <a:gd name="T5" fmla="*/ 2147483646 h 580"/>
              <a:gd name="T6" fmla="*/ 2147483646 w 602"/>
              <a:gd name="T7" fmla="*/ 2147483646 h 580"/>
              <a:gd name="T8" fmla="*/ 2147483646 w 602"/>
              <a:gd name="T9" fmla="*/ 2147483646 h 580"/>
              <a:gd name="T10" fmla="*/ 0 w 602"/>
              <a:gd name="T11" fmla="*/ 2147483646 h 580"/>
              <a:gd name="T12" fmla="*/ 0 w 602"/>
              <a:gd name="T13" fmla="*/ 2147483646 h 580"/>
              <a:gd name="T14" fmla="*/ 0 w 602"/>
              <a:gd name="T15" fmla="*/ 2147483646 h 580"/>
              <a:gd name="T16" fmla="*/ 2147483646 w 602"/>
              <a:gd name="T17" fmla="*/ 2147483646 h 580"/>
              <a:gd name="T18" fmla="*/ 2147483646 w 602"/>
              <a:gd name="T19" fmla="*/ 2147483646 h 580"/>
              <a:gd name="T20" fmla="*/ 2147483646 w 602"/>
              <a:gd name="T21" fmla="*/ 2147483646 h 580"/>
              <a:gd name="T22" fmla="*/ 2147483646 w 602"/>
              <a:gd name="T23" fmla="*/ 2147483646 h 580"/>
              <a:gd name="T24" fmla="*/ 2147483646 w 602"/>
              <a:gd name="T25" fmla="*/ 2147483646 h 580"/>
              <a:gd name="T26" fmla="*/ 2147483646 w 602"/>
              <a:gd name="T27" fmla="*/ 2147483646 h 580"/>
              <a:gd name="T28" fmla="*/ 2147483646 w 602"/>
              <a:gd name="T29" fmla="*/ 2147483646 h 580"/>
              <a:gd name="T30" fmla="*/ 2147483646 w 602"/>
              <a:gd name="T31" fmla="*/ 2147483646 h 580"/>
              <a:gd name="T32" fmla="*/ 2147483646 w 602"/>
              <a:gd name="T33" fmla="*/ 0 h 580"/>
              <a:gd name="T34" fmla="*/ 2147483646 w 602"/>
              <a:gd name="T35" fmla="*/ 2147483646 h 580"/>
              <a:gd name="T36" fmla="*/ 2147483646 w 602"/>
              <a:gd name="T37" fmla="*/ 2147483646 h 580"/>
              <a:gd name="T38" fmla="*/ 2147483646 w 602"/>
              <a:gd name="T39" fmla="*/ 2147483646 h 580"/>
              <a:gd name="T40" fmla="*/ 2147483646 w 602"/>
              <a:gd name="T41" fmla="*/ 2147483646 h 580"/>
              <a:gd name="T42" fmla="*/ 2147483646 w 602"/>
              <a:gd name="T43" fmla="*/ 2147483646 h 580"/>
              <a:gd name="T44" fmla="*/ 2147483646 w 602"/>
              <a:gd name="T45" fmla="*/ 2147483646 h 580"/>
              <a:gd name="T46" fmla="*/ 2147483646 w 602"/>
              <a:gd name="T47" fmla="*/ 2147483646 h 580"/>
              <a:gd name="T48" fmla="*/ 2147483646 w 602"/>
              <a:gd name="T49" fmla="*/ 2147483646 h 580"/>
              <a:gd name="T50" fmla="*/ 2147483646 w 602"/>
              <a:gd name="T51" fmla="*/ 2147483646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r>
              <a:rPr lang="en-US" dirty="0"/>
              <a:t> </a:t>
            </a:r>
            <a:endParaRPr lang="pl-PL" dirty="0"/>
          </a:p>
        </p:txBody>
      </p:sp>
      <p:sp>
        <p:nvSpPr>
          <p:cNvPr id="67" name="Freeform 96"/>
          <p:cNvSpPr>
            <a:spLocks noChangeArrowheads="1"/>
          </p:cNvSpPr>
          <p:nvPr/>
        </p:nvSpPr>
        <p:spPr bwMode="auto">
          <a:xfrm>
            <a:off x="20408230" y="12715236"/>
            <a:ext cx="665953" cy="641650"/>
          </a:xfrm>
          <a:custGeom>
            <a:avLst/>
            <a:gdLst>
              <a:gd name="T0" fmla="*/ 2147483646 w 602"/>
              <a:gd name="T1" fmla="*/ 2147483646 h 580"/>
              <a:gd name="T2" fmla="*/ 2147483646 w 602"/>
              <a:gd name="T3" fmla="*/ 2147483646 h 580"/>
              <a:gd name="T4" fmla="*/ 2147483646 w 602"/>
              <a:gd name="T5" fmla="*/ 2147483646 h 580"/>
              <a:gd name="T6" fmla="*/ 2147483646 w 602"/>
              <a:gd name="T7" fmla="*/ 2147483646 h 580"/>
              <a:gd name="T8" fmla="*/ 2147483646 w 602"/>
              <a:gd name="T9" fmla="*/ 2147483646 h 580"/>
              <a:gd name="T10" fmla="*/ 0 w 602"/>
              <a:gd name="T11" fmla="*/ 2147483646 h 580"/>
              <a:gd name="T12" fmla="*/ 0 w 602"/>
              <a:gd name="T13" fmla="*/ 2147483646 h 580"/>
              <a:gd name="T14" fmla="*/ 0 w 602"/>
              <a:gd name="T15" fmla="*/ 2147483646 h 580"/>
              <a:gd name="T16" fmla="*/ 2147483646 w 602"/>
              <a:gd name="T17" fmla="*/ 2147483646 h 580"/>
              <a:gd name="T18" fmla="*/ 2147483646 w 602"/>
              <a:gd name="T19" fmla="*/ 2147483646 h 580"/>
              <a:gd name="T20" fmla="*/ 2147483646 w 602"/>
              <a:gd name="T21" fmla="*/ 2147483646 h 580"/>
              <a:gd name="T22" fmla="*/ 2147483646 w 602"/>
              <a:gd name="T23" fmla="*/ 2147483646 h 580"/>
              <a:gd name="T24" fmla="*/ 2147483646 w 602"/>
              <a:gd name="T25" fmla="*/ 2147483646 h 580"/>
              <a:gd name="T26" fmla="*/ 2147483646 w 602"/>
              <a:gd name="T27" fmla="*/ 2147483646 h 580"/>
              <a:gd name="T28" fmla="*/ 2147483646 w 602"/>
              <a:gd name="T29" fmla="*/ 2147483646 h 580"/>
              <a:gd name="T30" fmla="*/ 2147483646 w 602"/>
              <a:gd name="T31" fmla="*/ 2147483646 h 580"/>
              <a:gd name="T32" fmla="*/ 2147483646 w 602"/>
              <a:gd name="T33" fmla="*/ 0 h 580"/>
              <a:gd name="T34" fmla="*/ 2147483646 w 602"/>
              <a:gd name="T35" fmla="*/ 2147483646 h 580"/>
              <a:gd name="T36" fmla="*/ 2147483646 w 602"/>
              <a:gd name="T37" fmla="*/ 2147483646 h 580"/>
              <a:gd name="T38" fmla="*/ 2147483646 w 602"/>
              <a:gd name="T39" fmla="*/ 2147483646 h 580"/>
              <a:gd name="T40" fmla="*/ 2147483646 w 602"/>
              <a:gd name="T41" fmla="*/ 2147483646 h 580"/>
              <a:gd name="T42" fmla="*/ 2147483646 w 602"/>
              <a:gd name="T43" fmla="*/ 2147483646 h 580"/>
              <a:gd name="T44" fmla="*/ 2147483646 w 602"/>
              <a:gd name="T45" fmla="*/ 2147483646 h 580"/>
              <a:gd name="T46" fmla="*/ 2147483646 w 602"/>
              <a:gd name="T47" fmla="*/ 2147483646 h 580"/>
              <a:gd name="T48" fmla="*/ 2147483646 w 602"/>
              <a:gd name="T49" fmla="*/ 2147483646 h 580"/>
              <a:gd name="T50" fmla="*/ 2147483646 w 602"/>
              <a:gd name="T51" fmla="*/ 2147483646 h 58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94" y="579"/>
                  <a:pt x="572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601" y="452"/>
                  <a:pt x="601" y="551"/>
                  <a:pt x="601" y="5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r>
              <a:rPr lang="en-US" dirty="0"/>
              <a:t> </a:t>
            </a:r>
            <a:endParaRPr lang="pl-PL" dirty="0"/>
          </a:p>
        </p:txBody>
      </p:sp>
      <p:cxnSp>
        <p:nvCxnSpPr>
          <p:cNvPr id="68" name="Łącznik prosty 67"/>
          <p:cNvCxnSpPr/>
          <p:nvPr/>
        </p:nvCxnSpPr>
        <p:spPr>
          <a:xfrm flipH="1">
            <a:off x="3097185" y="9787822"/>
            <a:ext cx="5094622" cy="14114"/>
          </a:xfrm>
          <a:prstGeom prst="line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pole tekstowe 5"/>
          <p:cNvSpPr txBox="1"/>
          <p:nvPr/>
        </p:nvSpPr>
        <p:spPr>
          <a:xfrm>
            <a:off x="13432061" y="4645715"/>
            <a:ext cx="143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V2</a:t>
            </a:r>
            <a:endParaRPr lang="pl-PL" dirty="0">
              <a:solidFill>
                <a:schemeClr val="tx2"/>
              </a:solidFill>
            </a:endParaRPr>
          </a:p>
        </p:txBody>
      </p:sp>
      <p:sp>
        <p:nvSpPr>
          <p:cNvPr id="69" name="pole tekstowe 68"/>
          <p:cNvSpPr txBox="1"/>
          <p:nvPr/>
        </p:nvSpPr>
        <p:spPr>
          <a:xfrm>
            <a:off x="19364887" y="4616471"/>
            <a:ext cx="143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V2</a:t>
            </a:r>
            <a:endParaRPr lang="pl-PL" dirty="0">
              <a:solidFill>
                <a:schemeClr val="tx2"/>
              </a:solidFill>
            </a:endParaRPr>
          </a:p>
        </p:txBody>
      </p:sp>
      <p:sp>
        <p:nvSpPr>
          <p:cNvPr id="70" name="pole tekstowe 69"/>
          <p:cNvSpPr txBox="1"/>
          <p:nvPr/>
        </p:nvSpPr>
        <p:spPr>
          <a:xfrm>
            <a:off x="19387404" y="10186247"/>
            <a:ext cx="143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V2</a:t>
            </a:r>
            <a:endParaRPr lang="pl-PL" dirty="0">
              <a:solidFill>
                <a:schemeClr val="tx2"/>
              </a:solidFill>
            </a:endParaRPr>
          </a:p>
        </p:txBody>
      </p:sp>
      <p:cxnSp>
        <p:nvCxnSpPr>
          <p:cNvPr id="71" name="Łącznik prosty 70"/>
          <p:cNvCxnSpPr/>
          <p:nvPr/>
        </p:nvCxnSpPr>
        <p:spPr>
          <a:xfrm flipH="1">
            <a:off x="3097185" y="12117135"/>
            <a:ext cx="5178106" cy="6539"/>
          </a:xfrm>
          <a:prstGeom prst="line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7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  <p:bldP spid="20" grpId="0" animBg="1"/>
      <p:bldP spid="21" grpId="0" animBg="1"/>
      <p:bldP spid="24" grpId="0" animBg="1"/>
      <p:bldP spid="29" grpId="0" animBg="1"/>
      <p:bldP spid="34" grpId="0" animBg="1"/>
      <p:bldP spid="39" grpId="0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9" grpId="0"/>
      <p:bldP spid="61" grpId="0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" grpId="0"/>
      <p:bldP spid="69" grpId="0"/>
      <p:bldP spid="70" grpId="0"/>
    </p:bldLst>
  </p:timing>
</p:sld>
</file>

<file path=ppt/theme/theme1.xml><?xml version="1.0" encoding="utf-8"?>
<a:theme xmlns:a="http://schemas.openxmlformats.org/drawingml/2006/main" name="Office Them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23543</TotalTime>
  <Words>1357</Words>
  <Application>Microsoft Office PowerPoint</Application>
  <PresentationFormat>Custom</PresentationFormat>
  <Paragraphs>570</Paragraphs>
  <Slides>37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Gill Sans</vt:lpstr>
      <vt:lpstr>Lato</vt:lpstr>
      <vt:lpstr>Lato Black</vt:lpstr>
      <vt:lpstr>Lato Bold</vt:lpstr>
      <vt:lpstr>Lato Light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Radosław Maziarka</cp:lastModifiedBy>
  <cp:revision>3214</cp:revision>
  <dcterms:created xsi:type="dcterms:W3CDTF">2014-11-12T21:47:38Z</dcterms:created>
  <dcterms:modified xsi:type="dcterms:W3CDTF">2018-06-20T17:19:54Z</dcterms:modified>
  <cp:category/>
</cp:coreProperties>
</file>